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9" r:id="rId2"/>
    <p:sldId id="276" r:id="rId3"/>
    <p:sldId id="274" r:id="rId4"/>
    <p:sldId id="273" r:id="rId5"/>
    <p:sldId id="260" r:id="rId6"/>
  </p:sldIdLst>
  <p:sldSz cx="6858000" cy="9144000" type="letter"/>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0000"/>
    <a:srgbClr val="FF0066"/>
    <a:srgbClr val="FFFFCC"/>
    <a:srgbClr val="CC3300"/>
    <a:srgbClr val="FFFF99"/>
    <a:srgbClr val="000066"/>
    <a:srgbClr val="000099"/>
    <a:srgbClr val="3333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35" autoAdjust="0"/>
    <p:restoredTop sz="94660"/>
  </p:normalViewPr>
  <p:slideViewPr>
    <p:cSldViewPr snapToGrid="0">
      <p:cViewPr varScale="1">
        <p:scale>
          <a:sx n="50" d="100"/>
          <a:sy n="50" d="100"/>
        </p:scale>
        <p:origin x="17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29B5B3-6840-4DE5-B213-C484C6DB2FA3}" type="datetimeFigureOut">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216556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9B5B3-6840-4DE5-B213-C484C6DB2FA3}" type="datetimeFigureOut">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2934096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9B5B3-6840-4DE5-B213-C484C6DB2FA3}" type="datetimeFigureOut">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41338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9B5B3-6840-4DE5-B213-C484C6DB2FA3}" type="datetimeFigureOut">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290771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29B5B3-6840-4DE5-B213-C484C6DB2FA3}" type="datetimeFigureOut">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113575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29B5B3-6840-4DE5-B213-C484C6DB2FA3}" type="datetimeFigureOut">
              <a:rPr lang="en-US" smtClean="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8905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29B5B3-6840-4DE5-B213-C484C6DB2FA3}" type="datetimeFigureOut">
              <a:rPr lang="en-US" smtClean="0"/>
              <a:t>4/5/2023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245542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29B5B3-6840-4DE5-B213-C484C6DB2FA3}" type="datetimeFigureOut">
              <a:rPr lang="en-US" smtClean="0"/>
              <a:t>4/5/2023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170625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9B5B3-6840-4DE5-B213-C484C6DB2FA3}" type="datetimeFigureOut">
              <a:rPr lang="en-US" smtClean="0"/>
              <a:t>4/5/2023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167422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29B5B3-6840-4DE5-B213-C484C6DB2FA3}" type="datetimeFigureOut">
              <a:rPr lang="en-US" smtClean="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198885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29B5B3-6840-4DE5-B213-C484C6DB2FA3}" type="datetimeFigureOut">
              <a:rPr lang="en-US" smtClean="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373428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B29B5B3-6840-4DE5-B213-C484C6DB2FA3}" type="datetimeFigureOut">
              <a:rPr lang="en-US" smtClean="0"/>
              <a:t>4/5/2023</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4F1DEE4-12FC-4AF4-AA23-1BC1F37BBC6D}" type="slidenum">
              <a:rPr lang="en-US" smtClean="0"/>
              <a:t>‹#›</a:t>
            </a:fld>
            <a:endParaRPr lang="en-US" dirty="0"/>
          </a:p>
        </p:txBody>
      </p:sp>
    </p:spTree>
    <p:extLst>
      <p:ext uri="{BB962C8B-B14F-4D97-AF65-F5344CB8AC3E}">
        <p14:creationId xmlns:p14="http://schemas.microsoft.com/office/powerpoint/2010/main" val="40968743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commons.wikimedia.org/wiki/File:Spring_flower_blossoms_on_branch_(Unsplash).jpg" TargetMode="External"/><Relationship Id="rId7" Type="http://schemas.openxmlformats.org/officeDocument/2006/relationships/image" Target="../media/image5.png"/><Relationship Id="rId12" Type="http://schemas.openxmlformats.org/officeDocument/2006/relationships/hyperlink" Target="mailto:valbarran@dist113.org"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Spring_flower_blossoms_on_branch_(Unsplash).jpg" TargetMode="External"/><Relationship Id="rId7" Type="http://schemas.openxmlformats.org/officeDocument/2006/relationships/image" Target="../media/image11.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lakecountyil.gov/Calendar.aspx?EID=11010&amp;month=4&amp;year=2023&amp;day=23&amp;calType=0"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fluentu.com/english/blog/how-to-learn-english-vocabulary/" TargetMode="Externa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hyperlink" Target="https://www.fluentu.com/blog/english/english-words/" TargetMode="External"/><Relationship Id="rId5" Type="http://schemas.openxmlformats.org/officeDocument/2006/relationships/hyperlink" Target="https://www.fluentu.com/english/blog/simple-english-conversation-practice-online/" TargetMode="External"/><Relationship Id="rId4" Type="http://schemas.openxmlformats.org/officeDocument/2006/relationships/hyperlink" Target="https://www.fluentu.com/english/blog/english-summer-vocabulary-word-list-es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extLst>
              <a:ext uri="{837473B0-CC2E-450A-ABE3-18F120FF3D39}">
                <a1611:picAttrSrcUrl xmlns:a1611="http://schemas.microsoft.com/office/drawing/2016/11/main" r:id="rId3"/>
              </a:ext>
            </a:extLst>
          </a:blip>
          <a:srcRect/>
          <a:stretch>
            <a:fillRect l="-50000" r="-50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08A922-7DCD-481E-8C40-4F8595E1E275}"/>
              </a:ext>
            </a:extLst>
          </p:cNvPr>
          <p:cNvSpPr/>
          <p:nvPr/>
        </p:nvSpPr>
        <p:spPr>
          <a:xfrm>
            <a:off x="747298" y="8331628"/>
            <a:ext cx="5577302" cy="325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F3DA10-B3D1-49CE-8A1B-FA202406F783}"/>
              </a:ext>
            </a:extLst>
          </p:cNvPr>
          <p:cNvSpPr txBox="1"/>
          <p:nvPr/>
        </p:nvSpPr>
        <p:spPr>
          <a:xfrm>
            <a:off x="278847" y="90332"/>
            <a:ext cx="6199592" cy="646331"/>
          </a:xfrm>
          <a:prstGeom prst="rect">
            <a:avLst/>
          </a:prstGeom>
          <a:noFill/>
        </p:spPr>
        <p:txBody>
          <a:bodyPr wrap="square" rtlCol="0">
            <a:spAutoFit/>
          </a:bodyPr>
          <a:lstStyle/>
          <a:p>
            <a:pPr algn="ctr"/>
            <a:r>
              <a:rPr lang="en-US" b="1" dirty="0">
                <a:solidFill>
                  <a:schemeClr val="accent1">
                    <a:lumMod val="75000"/>
                  </a:schemeClr>
                </a:solidFill>
                <a:latin typeface="Times New Roman" panose="02020603050405020304" pitchFamily="18" charset="0"/>
                <a:cs typeface="Times New Roman" panose="02020603050405020304" pitchFamily="18" charset="0"/>
              </a:rPr>
              <a:t>TOWNSHIP HIGH SCHOOL DISTRICT 113</a:t>
            </a:r>
          </a:p>
          <a:p>
            <a:pPr algn="ctr"/>
            <a:r>
              <a:rPr lang="en-US" b="1" dirty="0">
                <a:solidFill>
                  <a:schemeClr val="accent1">
                    <a:lumMod val="75000"/>
                  </a:schemeClr>
                </a:solidFill>
                <a:latin typeface="Times New Roman" panose="02020603050405020304" pitchFamily="18" charset="0"/>
                <a:cs typeface="Times New Roman" panose="02020603050405020304" pitchFamily="18" charset="0"/>
              </a:rPr>
              <a:t>Adult Education Newsletter</a:t>
            </a:r>
          </a:p>
        </p:txBody>
      </p:sp>
      <p:pic>
        <p:nvPicPr>
          <p:cNvPr id="7" name="Picture 6" descr="Circle&#10;&#10;Description automatically generated">
            <a:extLst>
              <a:ext uri="{FF2B5EF4-FFF2-40B4-BE49-F238E27FC236}">
                <a16:creationId xmlns:a16="http://schemas.microsoft.com/office/drawing/2014/main" id="{EC1FA1FB-4D5B-4091-9202-9A29F04D064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9151" y="129671"/>
            <a:ext cx="936996" cy="804362"/>
          </a:xfrm>
          <a:prstGeom prst="rect">
            <a:avLst/>
          </a:prstGeom>
        </p:spPr>
      </p:pic>
      <p:sp>
        <p:nvSpPr>
          <p:cNvPr id="18" name="TextBox 17">
            <a:extLst>
              <a:ext uri="{FF2B5EF4-FFF2-40B4-BE49-F238E27FC236}">
                <a16:creationId xmlns:a16="http://schemas.microsoft.com/office/drawing/2014/main" id="{9A067DB5-3DAE-40F9-8E17-68C1CCAB264E}"/>
              </a:ext>
            </a:extLst>
          </p:cNvPr>
          <p:cNvSpPr txBox="1"/>
          <p:nvPr/>
        </p:nvSpPr>
        <p:spPr>
          <a:xfrm>
            <a:off x="2701412" y="705552"/>
            <a:ext cx="1759975"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April 2023</a:t>
            </a:r>
          </a:p>
        </p:txBody>
      </p:sp>
      <p:pic>
        <p:nvPicPr>
          <p:cNvPr id="1032" name="Picture 8" descr="See the source image">
            <a:extLst>
              <a:ext uri="{FF2B5EF4-FFF2-40B4-BE49-F238E27FC236}">
                <a16:creationId xmlns:a16="http://schemas.microsoft.com/office/drawing/2014/main" id="{E6573AFB-93A7-4FEC-912C-7E944CE3241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2911" y="100335"/>
            <a:ext cx="1043849" cy="964835"/>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See the source image">
            <a:extLst>
              <a:ext uri="{FF2B5EF4-FFF2-40B4-BE49-F238E27FC236}">
                <a16:creationId xmlns:a16="http://schemas.microsoft.com/office/drawing/2014/main" id="{1E32DE37-C014-4AE1-8DE9-A9DA5260BE56}"/>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17D08997-99F6-0828-D122-1DFC83FEA61C}"/>
              </a:ext>
            </a:extLst>
          </p:cNvPr>
          <p:cNvSpPr/>
          <p:nvPr/>
        </p:nvSpPr>
        <p:spPr>
          <a:xfrm>
            <a:off x="747298" y="1156289"/>
            <a:ext cx="5019594" cy="972828"/>
          </a:xfrm>
          <a:custGeom>
            <a:avLst/>
            <a:gdLst>
              <a:gd name="connsiteX0" fmla="*/ 0 w 5019594"/>
              <a:gd name="connsiteY0" fmla="*/ 0 h 972828"/>
              <a:gd name="connsiteX1" fmla="*/ 476861 w 5019594"/>
              <a:gd name="connsiteY1" fmla="*/ 0 h 972828"/>
              <a:gd name="connsiteX2" fmla="*/ 1003919 w 5019594"/>
              <a:gd name="connsiteY2" fmla="*/ 0 h 972828"/>
              <a:gd name="connsiteX3" fmla="*/ 1681564 w 5019594"/>
              <a:gd name="connsiteY3" fmla="*/ 0 h 972828"/>
              <a:gd name="connsiteX4" fmla="*/ 2258817 w 5019594"/>
              <a:gd name="connsiteY4" fmla="*/ 0 h 972828"/>
              <a:gd name="connsiteX5" fmla="*/ 2735679 w 5019594"/>
              <a:gd name="connsiteY5" fmla="*/ 0 h 972828"/>
              <a:gd name="connsiteX6" fmla="*/ 3212540 w 5019594"/>
              <a:gd name="connsiteY6" fmla="*/ 0 h 972828"/>
              <a:gd name="connsiteX7" fmla="*/ 3789793 w 5019594"/>
              <a:gd name="connsiteY7" fmla="*/ 0 h 972828"/>
              <a:gd name="connsiteX8" fmla="*/ 4467439 w 5019594"/>
              <a:gd name="connsiteY8" fmla="*/ 0 h 972828"/>
              <a:gd name="connsiteX9" fmla="*/ 5019594 w 5019594"/>
              <a:gd name="connsiteY9" fmla="*/ 0 h 972828"/>
              <a:gd name="connsiteX10" fmla="*/ 5019594 w 5019594"/>
              <a:gd name="connsiteY10" fmla="*/ 496142 h 972828"/>
              <a:gd name="connsiteX11" fmla="*/ 5019594 w 5019594"/>
              <a:gd name="connsiteY11" fmla="*/ 972828 h 972828"/>
              <a:gd name="connsiteX12" fmla="*/ 4291753 w 5019594"/>
              <a:gd name="connsiteY12" fmla="*/ 972828 h 972828"/>
              <a:gd name="connsiteX13" fmla="*/ 3563912 w 5019594"/>
              <a:gd name="connsiteY13" fmla="*/ 972828 h 972828"/>
              <a:gd name="connsiteX14" fmla="*/ 2986658 w 5019594"/>
              <a:gd name="connsiteY14" fmla="*/ 972828 h 972828"/>
              <a:gd name="connsiteX15" fmla="*/ 2459601 w 5019594"/>
              <a:gd name="connsiteY15" fmla="*/ 972828 h 972828"/>
              <a:gd name="connsiteX16" fmla="*/ 1932544 w 5019594"/>
              <a:gd name="connsiteY16" fmla="*/ 972828 h 972828"/>
              <a:gd name="connsiteX17" fmla="*/ 1455682 w 5019594"/>
              <a:gd name="connsiteY17" fmla="*/ 972828 h 972828"/>
              <a:gd name="connsiteX18" fmla="*/ 878429 w 5019594"/>
              <a:gd name="connsiteY18" fmla="*/ 972828 h 972828"/>
              <a:gd name="connsiteX19" fmla="*/ 0 w 5019594"/>
              <a:gd name="connsiteY19" fmla="*/ 972828 h 972828"/>
              <a:gd name="connsiteX20" fmla="*/ 0 w 5019594"/>
              <a:gd name="connsiteY20" fmla="*/ 476686 h 972828"/>
              <a:gd name="connsiteX21" fmla="*/ 0 w 5019594"/>
              <a:gd name="connsiteY21" fmla="*/ 0 h 97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19594" h="972828" fill="none" extrusionOk="0">
                <a:moveTo>
                  <a:pt x="0" y="0"/>
                </a:moveTo>
                <a:cubicBezTo>
                  <a:pt x="102925" y="21451"/>
                  <a:pt x="270504" y="7503"/>
                  <a:pt x="476861" y="0"/>
                </a:cubicBezTo>
                <a:cubicBezTo>
                  <a:pt x="683218" y="-7503"/>
                  <a:pt x="741837" y="-24001"/>
                  <a:pt x="1003919" y="0"/>
                </a:cubicBezTo>
                <a:cubicBezTo>
                  <a:pt x="1266001" y="24001"/>
                  <a:pt x="1378726" y="8118"/>
                  <a:pt x="1681564" y="0"/>
                </a:cubicBezTo>
                <a:cubicBezTo>
                  <a:pt x="1984403" y="-8118"/>
                  <a:pt x="2072600" y="-5511"/>
                  <a:pt x="2258817" y="0"/>
                </a:cubicBezTo>
                <a:cubicBezTo>
                  <a:pt x="2445034" y="5511"/>
                  <a:pt x="2510144" y="-18038"/>
                  <a:pt x="2735679" y="0"/>
                </a:cubicBezTo>
                <a:cubicBezTo>
                  <a:pt x="2961214" y="18038"/>
                  <a:pt x="2983511" y="-13795"/>
                  <a:pt x="3212540" y="0"/>
                </a:cubicBezTo>
                <a:cubicBezTo>
                  <a:pt x="3441569" y="13795"/>
                  <a:pt x="3532148" y="24226"/>
                  <a:pt x="3789793" y="0"/>
                </a:cubicBezTo>
                <a:cubicBezTo>
                  <a:pt x="4047438" y="-24226"/>
                  <a:pt x="4144557" y="21390"/>
                  <a:pt x="4467439" y="0"/>
                </a:cubicBezTo>
                <a:cubicBezTo>
                  <a:pt x="4790321" y="-21390"/>
                  <a:pt x="4827403" y="4701"/>
                  <a:pt x="5019594" y="0"/>
                </a:cubicBezTo>
                <a:cubicBezTo>
                  <a:pt x="5029526" y="108149"/>
                  <a:pt x="5039198" y="379494"/>
                  <a:pt x="5019594" y="496142"/>
                </a:cubicBezTo>
                <a:cubicBezTo>
                  <a:pt x="4999990" y="612790"/>
                  <a:pt x="5028561" y="796508"/>
                  <a:pt x="5019594" y="972828"/>
                </a:cubicBezTo>
                <a:cubicBezTo>
                  <a:pt x="4809651" y="954442"/>
                  <a:pt x="4595314" y="974118"/>
                  <a:pt x="4291753" y="972828"/>
                </a:cubicBezTo>
                <a:cubicBezTo>
                  <a:pt x="3988192" y="971538"/>
                  <a:pt x="3753433" y="975984"/>
                  <a:pt x="3563912" y="972828"/>
                </a:cubicBezTo>
                <a:cubicBezTo>
                  <a:pt x="3374391" y="969672"/>
                  <a:pt x="3261309" y="997983"/>
                  <a:pt x="2986658" y="972828"/>
                </a:cubicBezTo>
                <a:cubicBezTo>
                  <a:pt x="2712007" y="947673"/>
                  <a:pt x="2605597" y="973717"/>
                  <a:pt x="2459601" y="972828"/>
                </a:cubicBezTo>
                <a:cubicBezTo>
                  <a:pt x="2313605" y="971939"/>
                  <a:pt x="2064246" y="972444"/>
                  <a:pt x="1932544" y="972828"/>
                </a:cubicBezTo>
                <a:cubicBezTo>
                  <a:pt x="1800842" y="973212"/>
                  <a:pt x="1588532" y="956161"/>
                  <a:pt x="1455682" y="972828"/>
                </a:cubicBezTo>
                <a:cubicBezTo>
                  <a:pt x="1322832" y="989495"/>
                  <a:pt x="1141716" y="993477"/>
                  <a:pt x="878429" y="972828"/>
                </a:cubicBezTo>
                <a:cubicBezTo>
                  <a:pt x="615142" y="952179"/>
                  <a:pt x="240882" y="951514"/>
                  <a:pt x="0" y="972828"/>
                </a:cubicBezTo>
                <a:cubicBezTo>
                  <a:pt x="-6029" y="734766"/>
                  <a:pt x="-9823" y="698737"/>
                  <a:pt x="0" y="476686"/>
                </a:cubicBezTo>
                <a:cubicBezTo>
                  <a:pt x="9823" y="254635"/>
                  <a:pt x="576" y="153440"/>
                  <a:pt x="0" y="0"/>
                </a:cubicBezTo>
                <a:close/>
              </a:path>
              <a:path w="5019594" h="972828" stroke="0" extrusionOk="0">
                <a:moveTo>
                  <a:pt x="0" y="0"/>
                </a:moveTo>
                <a:cubicBezTo>
                  <a:pt x="149573" y="26985"/>
                  <a:pt x="429377" y="-28430"/>
                  <a:pt x="727841" y="0"/>
                </a:cubicBezTo>
                <a:cubicBezTo>
                  <a:pt x="1026305" y="28430"/>
                  <a:pt x="1128853" y="19268"/>
                  <a:pt x="1305094" y="0"/>
                </a:cubicBezTo>
                <a:cubicBezTo>
                  <a:pt x="1481335" y="-19268"/>
                  <a:pt x="1559352" y="21439"/>
                  <a:pt x="1781956" y="0"/>
                </a:cubicBezTo>
                <a:cubicBezTo>
                  <a:pt x="2004560" y="-21439"/>
                  <a:pt x="2113227" y="22759"/>
                  <a:pt x="2309013" y="0"/>
                </a:cubicBezTo>
                <a:cubicBezTo>
                  <a:pt x="2504799" y="-22759"/>
                  <a:pt x="2678734" y="32993"/>
                  <a:pt x="2986658" y="0"/>
                </a:cubicBezTo>
                <a:cubicBezTo>
                  <a:pt x="3294582" y="-32993"/>
                  <a:pt x="3311728" y="3621"/>
                  <a:pt x="3463520" y="0"/>
                </a:cubicBezTo>
                <a:cubicBezTo>
                  <a:pt x="3615312" y="-3621"/>
                  <a:pt x="3813282" y="-9341"/>
                  <a:pt x="3940381" y="0"/>
                </a:cubicBezTo>
                <a:cubicBezTo>
                  <a:pt x="4067480" y="9341"/>
                  <a:pt x="4346755" y="16800"/>
                  <a:pt x="4467439" y="0"/>
                </a:cubicBezTo>
                <a:cubicBezTo>
                  <a:pt x="4588123" y="-16800"/>
                  <a:pt x="4806443" y="-11788"/>
                  <a:pt x="5019594" y="0"/>
                </a:cubicBezTo>
                <a:cubicBezTo>
                  <a:pt x="5011708" y="193995"/>
                  <a:pt x="5001265" y="294130"/>
                  <a:pt x="5019594" y="457229"/>
                </a:cubicBezTo>
                <a:cubicBezTo>
                  <a:pt x="5037923" y="620328"/>
                  <a:pt x="5005749" y="743745"/>
                  <a:pt x="5019594" y="972828"/>
                </a:cubicBezTo>
                <a:cubicBezTo>
                  <a:pt x="4897233" y="956205"/>
                  <a:pt x="4780672" y="978336"/>
                  <a:pt x="4542733" y="972828"/>
                </a:cubicBezTo>
                <a:cubicBezTo>
                  <a:pt x="4304794" y="967320"/>
                  <a:pt x="4011028" y="993522"/>
                  <a:pt x="3865087" y="972828"/>
                </a:cubicBezTo>
                <a:cubicBezTo>
                  <a:pt x="3719146" y="952134"/>
                  <a:pt x="3378577" y="968936"/>
                  <a:pt x="3237638" y="972828"/>
                </a:cubicBezTo>
                <a:cubicBezTo>
                  <a:pt x="3096699" y="976720"/>
                  <a:pt x="2769876" y="957519"/>
                  <a:pt x="2610189" y="972828"/>
                </a:cubicBezTo>
                <a:cubicBezTo>
                  <a:pt x="2450502" y="988137"/>
                  <a:pt x="2172226" y="981903"/>
                  <a:pt x="1982740" y="972828"/>
                </a:cubicBezTo>
                <a:cubicBezTo>
                  <a:pt x="1793254" y="963753"/>
                  <a:pt x="1589306" y="994911"/>
                  <a:pt x="1305094" y="972828"/>
                </a:cubicBezTo>
                <a:cubicBezTo>
                  <a:pt x="1020882" y="950745"/>
                  <a:pt x="863380" y="991927"/>
                  <a:pt x="577253" y="972828"/>
                </a:cubicBezTo>
                <a:cubicBezTo>
                  <a:pt x="291126" y="953729"/>
                  <a:pt x="143479" y="968476"/>
                  <a:pt x="0" y="972828"/>
                </a:cubicBezTo>
                <a:cubicBezTo>
                  <a:pt x="-21130" y="839248"/>
                  <a:pt x="-14283" y="741160"/>
                  <a:pt x="0" y="515599"/>
                </a:cubicBezTo>
                <a:cubicBezTo>
                  <a:pt x="14283" y="290038"/>
                  <a:pt x="22195" y="236724"/>
                  <a:pt x="0" y="0"/>
                </a:cubicBezTo>
                <a:close/>
              </a:path>
            </a:pathLst>
          </a:custGeom>
          <a:solidFill>
            <a:schemeClr val="bg1"/>
          </a:solidFill>
          <a:ln w="19050">
            <a:solidFill>
              <a:schemeClr val="accent1"/>
            </a:solidFill>
            <a:extLst>
              <a:ext uri="{C807C97D-BFC1-408E-A445-0C87EB9F89A2}">
                <ask:lineSketchStyleProps xmlns:ask="http://schemas.microsoft.com/office/drawing/2018/sketchyshapes" sd="420554638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4" name="Picture 28" descr="See the source image">
            <a:extLst>
              <a:ext uri="{FF2B5EF4-FFF2-40B4-BE49-F238E27FC236}">
                <a16:creationId xmlns:a16="http://schemas.microsoft.com/office/drawing/2014/main" id="{6DA3FB9C-7412-C5C7-9E02-97C669CAC4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678" y="1331119"/>
            <a:ext cx="1712278" cy="4895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See the source image">
            <a:extLst>
              <a:ext uri="{FF2B5EF4-FFF2-40B4-BE49-F238E27FC236}">
                <a16:creationId xmlns:a16="http://schemas.microsoft.com/office/drawing/2014/main" id="{02987628-4196-DC2F-99DA-F8A5F05E5ABC}"/>
              </a:ext>
            </a:extLst>
          </p:cNvPr>
          <p:cNvPicPr>
            <a:picLocks noChangeAspect="1"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803762" y="1170724"/>
            <a:ext cx="994917" cy="8667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67EC4F2-6FCB-8057-92D3-B1941C1FF0A8}"/>
              </a:ext>
            </a:extLst>
          </p:cNvPr>
          <p:cNvSpPr txBox="1"/>
          <p:nvPr/>
        </p:nvSpPr>
        <p:spPr>
          <a:xfrm>
            <a:off x="3648483" y="1211297"/>
            <a:ext cx="2035637" cy="830997"/>
          </a:xfrm>
          <a:prstGeom prst="rect">
            <a:avLst/>
          </a:prstGeom>
          <a:noFill/>
        </p:spPr>
        <p:txBody>
          <a:bodyPr wrap="square" rtlCol="0">
            <a:spAutoFit/>
          </a:bodyPr>
          <a:lstStyle/>
          <a:p>
            <a:r>
              <a:rPr lang="en-US" sz="1600" b="1" dirty="0">
                <a:solidFill>
                  <a:schemeClr val="accent1"/>
                </a:solidFill>
              </a:rPr>
              <a:t>       for    </a:t>
            </a:r>
          </a:p>
          <a:p>
            <a:pPr algn="ctr"/>
            <a:r>
              <a:rPr lang="en-US" sz="1600" b="1" dirty="0">
                <a:solidFill>
                  <a:schemeClr val="accent1"/>
                </a:solidFill>
              </a:rPr>
              <a:t>English as a Second Language Classes</a:t>
            </a:r>
          </a:p>
        </p:txBody>
      </p:sp>
      <p:sp>
        <p:nvSpPr>
          <p:cNvPr id="13" name="TextBox 12">
            <a:extLst>
              <a:ext uri="{FF2B5EF4-FFF2-40B4-BE49-F238E27FC236}">
                <a16:creationId xmlns:a16="http://schemas.microsoft.com/office/drawing/2014/main" id="{48734B4A-B1D2-9F6C-5D55-36594A4A684F}"/>
              </a:ext>
            </a:extLst>
          </p:cNvPr>
          <p:cNvSpPr txBox="1"/>
          <p:nvPr/>
        </p:nvSpPr>
        <p:spPr>
          <a:xfrm rot="21257247">
            <a:off x="4279557" y="1185216"/>
            <a:ext cx="940529" cy="400110"/>
          </a:xfrm>
          <a:prstGeom prst="rect">
            <a:avLst/>
          </a:prstGeom>
          <a:noFill/>
        </p:spPr>
        <p:txBody>
          <a:bodyPr wrap="square" rtlCol="0">
            <a:spAutoFit/>
          </a:bodyPr>
          <a:lstStyle/>
          <a:p>
            <a:r>
              <a:rPr lang="en-US" sz="2000" dirty="0">
                <a:solidFill>
                  <a:srgbClr val="00CC00"/>
                </a:solidFill>
                <a:latin typeface="Aharoni" panose="02010803020104030203" pitchFamily="2" charset="-79"/>
                <a:cs typeface="Aharoni" panose="02010803020104030203" pitchFamily="2" charset="-79"/>
              </a:rPr>
              <a:t>FREE!</a:t>
            </a:r>
          </a:p>
        </p:txBody>
      </p:sp>
      <p:pic>
        <p:nvPicPr>
          <p:cNvPr id="2" name="Picture 1" descr="Text&#10;&#10;Description automatically generated">
            <a:extLst>
              <a:ext uri="{FF2B5EF4-FFF2-40B4-BE49-F238E27FC236}">
                <a16:creationId xmlns:a16="http://schemas.microsoft.com/office/drawing/2014/main" id="{860E093B-9319-AA6C-7C7B-C9CBF659EE62}"/>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17206" b="38908"/>
          <a:stretch/>
        </p:blipFill>
        <p:spPr>
          <a:xfrm>
            <a:off x="322729" y="2515555"/>
            <a:ext cx="6215619" cy="2025308"/>
          </a:xfrm>
          <a:prstGeom prst="rect">
            <a:avLst/>
          </a:prstGeom>
        </p:spPr>
      </p:pic>
      <p:grpSp>
        <p:nvGrpSpPr>
          <p:cNvPr id="27" name="Group 26">
            <a:extLst>
              <a:ext uri="{FF2B5EF4-FFF2-40B4-BE49-F238E27FC236}">
                <a16:creationId xmlns:a16="http://schemas.microsoft.com/office/drawing/2014/main" id="{5F79F183-4FFA-FBE9-F301-8E5E1AB18A5E}"/>
              </a:ext>
            </a:extLst>
          </p:cNvPr>
          <p:cNvGrpSpPr/>
          <p:nvPr/>
        </p:nvGrpSpPr>
        <p:grpSpPr>
          <a:xfrm>
            <a:off x="951241" y="3710737"/>
            <a:ext cx="1569975" cy="1338030"/>
            <a:chOff x="951241" y="4178409"/>
            <a:chExt cx="1569975" cy="1338030"/>
          </a:xfrm>
        </p:grpSpPr>
        <p:pic>
          <p:nvPicPr>
            <p:cNvPr id="28" name="Picture 8" descr="See the source image">
              <a:extLst>
                <a:ext uri="{FF2B5EF4-FFF2-40B4-BE49-F238E27FC236}">
                  <a16:creationId xmlns:a16="http://schemas.microsoft.com/office/drawing/2014/main" id="{2AD71EFC-0D5F-38FE-0F1E-23EA2681C38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570" t="9911" r="38985" b="11484"/>
            <a:stretch/>
          </p:blipFill>
          <p:spPr bwMode="auto">
            <a:xfrm>
              <a:off x="951241" y="4178409"/>
              <a:ext cx="1569975" cy="1338030"/>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29" name="TextBox 28">
              <a:extLst>
                <a:ext uri="{FF2B5EF4-FFF2-40B4-BE49-F238E27FC236}">
                  <a16:creationId xmlns:a16="http://schemas.microsoft.com/office/drawing/2014/main" id="{15DFD628-205F-2318-5592-64039D04983D}"/>
                </a:ext>
              </a:extLst>
            </p:cNvPr>
            <p:cNvSpPr txBox="1"/>
            <p:nvPr/>
          </p:nvSpPr>
          <p:spPr>
            <a:xfrm rot="273502">
              <a:off x="1224059" y="5077503"/>
              <a:ext cx="940529" cy="400110"/>
            </a:xfrm>
            <a:prstGeom prst="rect">
              <a:avLst/>
            </a:prstGeom>
            <a:noFill/>
          </p:spPr>
          <p:txBody>
            <a:bodyPr wrap="square" rtlCol="0">
              <a:spAutoFit/>
            </a:bodyPr>
            <a:lstStyle/>
            <a:p>
              <a:r>
                <a:rPr lang="en-US" sz="2000" dirty="0">
                  <a:solidFill>
                    <a:srgbClr val="00CC00"/>
                  </a:solidFill>
                  <a:latin typeface="Aharoni" panose="02010803020104030203" pitchFamily="2" charset="-79"/>
                  <a:cs typeface="Aharoni" panose="02010803020104030203" pitchFamily="2" charset="-79"/>
                </a:rPr>
                <a:t>FREE!</a:t>
              </a:r>
            </a:p>
          </p:txBody>
        </p:sp>
      </p:grpSp>
      <p:pic>
        <p:nvPicPr>
          <p:cNvPr id="30" name="Picture 18" descr="See the source image">
            <a:extLst>
              <a:ext uri="{FF2B5EF4-FFF2-40B4-BE49-F238E27FC236}">
                <a16:creationId xmlns:a16="http://schemas.microsoft.com/office/drawing/2014/main" id="{D61A1BC3-3B33-40F2-4AD2-2FF9E3EBBCFA}"/>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2505" y="3650534"/>
            <a:ext cx="3292339" cy="1343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TextBox 30">
            <a:extLst>
              <a:ext uri="{FF2B5EF4-FFF2-40B4-BE49-F238E27FC236}">
                <a16:creationId xmlns:a16="http://schemas.microsoft.com/office/drawing/2014/main" id="{2A6104BD-3808-6F63-ED4F-8BE473627E34}"/>
              </a:ext>
            </a:extLst>
          </p:cNvPr>
          <p:cNvSpPr txBox="1"/>
          <p:nvPr/>
        </p:nvSpPr>
        <p:spPr>
          <a:xfrm>
            <a:off x="4176889" y="3751384"/>
            <a:ext cx="1729870" cy="646331"/>
          </a:xfrm>
          <a:prstGeom prst="rect">
            <a:avLst/>
          </a:prstGeom>
          <a:noFill/>
        </p:spPr>
        <p:txBody>
          <a:bodyPr wrap="square" rtlCol="0">
            <a:spAutoFit/>
          </a:bodyPr>
          <a:lstStyle/>
          <a:p>
            <a:pPr algn="ctr"/>
            <a:r>
              <a:rPr lang="en-US" b="1" dirty="0">
                <a:solidFill>
                  <a:srgbClr val="002060"/>
                </a:solidFill>
              </a:rPr>
              <a:t> Online and </a:t>
            </a:r>
          </a:p>
          <a:p>
            <a:pPr algn="ctr"/>
            <a:r>
              <a:rPr lang="en-US" b="1" dirty="0">
                <a:solidFill>
                  <a:srgbClr val="002060"/>
                </a:solidFill>
              </a:rPr>
              <a:t>In-Person!</a:t>
            </a:r>
          </a:p>
        </p:txBody>
      </p:sp>
      <p:sp>
        <p:nvSpPr>
          <p:cNvPr id="1024" name="TextBox 1023">
            <a:extLst>
              <a:ext uri="{FF2B5EF4-FFF2-40B4-BE49-F238E27FC236}">
                <a16:creationId xmlns:a16="http://schemas.microsoft.com/office/drawing/2014/main" id="{CF430EBE-9453-C4CB-A01E-9B18A364BBA7}"/>
              </a:ext>
            </a:extLst>
          </p:cNvPr>
          <p:cNvSpPr txBox="1"/>
          <p:nvPr/>
        </p:nvSpPr>
        <p:spPr>
          <a:xfrm>
            <a:off x="918320" y="5264205"/>
            <a:ext cx="4765800" cy="769441"/>
          </a:xfrm>
          <a:prstGeom prst="rect">
            <a:avLst/>
          </a:prstGeom>
          <a:noFill/>
        </p:spPr>
        <p:txBody>
          <a:bodyPr wrap="square" rtlCol="0">
            <a:spAutoFit/>
          </a:bodyPr>
          <a:lstStyle/>
          <a:p>
            <a:pPr algn="ctr"/>
            <a:r>
              <a:rPr lang="en-US" b="1" u="sng" dirty="0">
                <a:solidFill>
                  <a:srgbClr val="003300"/>
                </a:solidFill>
                <a:latin typeface="Arial" panose="020B0604020202020204" pitchFamily="34" charset="0"/>
                <a:cs typeface="Arial" panose="020B0604020202020204" pitchFamily="34" charset="0"/>
              </a:rPr>
              <a:t>Township High School District 113</a:t>
            </a:r>
          </a:p>
          <a:p>
            <a:pPr algn="ctr"/>
            <a:endParaRPr lang="en-US" sz="1200" b="1" u="sng" dirty="0">
              <a:solidFill>
                <a:srgbClr val="FF0000"/>
              </a:solidFill>
              <a:latin typeface="Arial" panose="020B0604020202020204" pitchFamily="34" charset="0"/>
              <a:cs typeface="Arial" panose="020B0604020202020204" pitchFamily="34" charset="0"/>
            </a:endParaRPr>
          </a:p>
          <a:p>
            <a:pPr algn="ctr"/>
            <a:r>
              <a:rPr lang="en-US" sz="1400" b="1" u="sng" dirty="0">
                <a:solidFill>
                  <a:srgbClr val="FF0000"/>
                </a:solidFill>
                <a:latin typeface="Arial" panose="020B0604020202020204" pitchFamily="34" charset="0"/>
                <a:cs typeface="Arial" panose="020B0604020202020204" pitchFamily="34" charset="0"/>
              </a:rPr>
              <a:t>IMPORTANT DATES </a:t>
            </a:r>
            <a:r>
              <a:rPr lang="en-US" sz="1400" b="1" u="sng" dirty="0">
                <a:solidFill>
                  <a:srgbClr val="003300"/>
                </a:solidFill>
                <a:latin typeface="Arial" panose="020B0604020202020204" pitchFamily="34" charset="0"/>
                <a:cs typeface="Arial" panose="020B0604020202020204" pitchFamily="34" charset="0"/>
              </a:rPr>
              <a:t>for FREE ESL Classes</a:t>
            </a:r>
          </a:p>
        </p:txBody>
      </p:sp>
      <p:sp>
        <p:nvSpPr>
          <p:cNvPr id="1025" name="TextBox 1024">
            <a:extLst>
              <a:ext uri="{FF2B5EF4-FFF2-40B4-BE49-F238E27FC236}">
                <a16:creationId xmlns:a16="http://schemas.microsoft.com/office/drawing/2014/main" id="{16142BF4-7978-43C7-F383-42417526A1EB}"/>
              </a:ext>
            </a:extLst>
          </p:cNvPr>
          <p:cNvSpPr txBox="1"/>
          <p:nvPr/>
        </p:nvSpPr>
        <p:spPr>
          <a:xfrm>
            <a:off x="762246" y="6102361"/>
            <a:ext cx="5412589"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NEW 1-day a Week Spring ESL Classes start – APRIL 17, 2023</a:t>
            </a:r>
          </a:p>
          <a:p>
            <a:pPr algn="ctr"/>
            <a:r>
              <a:rPr lang="en-US" sz="1400" b="1" dirty="0">
                <a:solidFill>
                  <a:srgbClr val="00B050"/>
                </a:solidFill>
                <a:latin typeface="Arial" panose="020B0604020202020204" pitchFamily="34" charset="0"/>
                <a:cs typeface="Arial" panose="020B0604020202020204" pitchFamily="34" charset="0"/>
              </a:rPr>
              <a:t>REGISTRATION Is OPEN! </a:t>
            </a:r>
          </a:p>
        </p:txBody>
      </p:sp>
      <p:sp>
        <p:nvSpPr>
          <p:cNvPr id="1027" name="TextBox 1026">
            <a:extLst>
              <a:ext uri="{FF2B5EF4-FFF2-40B4-BE49-F238E27FC236}">
                <a16:creationId xmlns:a16="http://schemas.microsoft.com/office/drawing/2014/main" id="{2E6FA851-3A4C-314F-5FDA-947B3F73F445}"/>
              </a:ext>
            </a:extLst>
          </p:cNvPr>
          <p:cNvSpPr txBox="1"/>
          <p:nvPr/>
        </p:nvSpPr>
        <p:spPr>
          <a:xfrm>
            <a:off x="408337" y="7017394"/>
            <a:ext cx="5736526" cy="307777"/>
          </a:xfrm>
          <a:prstGeom prst="rect">
            <a:avLst/>
          </a:prstGeom>
          <a:noFill/>
        </p:spPr>
        <p:txBody>
          <a:bodyPr wrap="square" rtlCol="0">
            <a:spAutoFit/>
          </a:bodyPr>
          <a:lstStyle/>
          <a:p>
            <a:r>
              <a:rPr lang="en-US" sz="1400" b="1" dirty="0">
                <a:solidFill>
                  <a:srgbClr val="FF0000"/>
                </a:solidFill>
                <a:latin typeface="Arial" panose="020B0604020202020204" pitchFamily="34" charset="0"/>
                <a:cs typeface="Arial" panose="020B0604020202020204" pitchFamily="34" charset="0"/>
              </a:rPr>
              <a:t>ESL Conversation – </a:t>
            </a:r>
            <a:r>
              <a:rPr lang="en-US" sz="1400" b="1" dirty="0">
                <a:latin typeface="Arial" panose="020B0604020202020204" pitchFamily="34" charset="0"/>
                <a:cs typeface="Arial" panose="020B0604020202020204" pitchFamily="34" charset="0"/>
              </a:rPr>
              <a:t>All levels, Wednesdays, 6-8:45 pm at HPHS</a:t>
            </a:r>
          </a:p>
        </p:txBody>
      </p:sp>
      <p:sp>
        <p:nvSpPr>
          <p:cNvPr id="1031" name="TextBox 1030">
            <a:extLst>
              <a:ext uri="{FF2B5EF4-FFF2-40B4-BE49-F238E27FC236}">
                <a16:creationId xmlns:a16="http://schemas.microsoft.com/office/drawing/2014/main" id="{0F1E8B23-3F90-A228-2227-A1E4CDBDBD1B}"/>
              </a:ext>
            </a:extLst>
          </p:cNvPr>
          <p:cNvSpPr txBox="1"/>
          <p:nvPr/>
        </p:nvSpPr>
        <p:spPr>
          <a:xfrm>
            <a:off x="2379294" y="6700042"/>
            <a:ext cx="1843851" cy="307777"/>
          </a:xfrm>
          <a:prstGeom prst="rect">
            <a:avLst/>
          </a:prstGeom>
          <a:noFill/>
        </p:spPr>
        <p:txBody>
          <a:bodyPr wrap="square" rtlCol="0">
            <a:spAutoFit/>
          </a:bodyPr>
          <a:lstStyle/>
          <a:p>
            <a:r>
              <a:rPr lang="en-US" sz="1400" b="1" dirty="0">
                <a:solidFill>
                  <a:srgbClr val="003300"/>
                </a:solidFill>
                <a:latin typeface="Arial" panose="020B0604020202020204" pitchFamily="34" charset="0"/>
                <a:cs typeface="Arial" panose="020B0604020202020204" pitchFamily="34" charset="0"/>
              </a:rPr>
              <a:t>Available Classes:</a:t>
            </a:r>
          </a:p>
        </p:txBody>
      </p:sp>
      <p:sp>
        <p:nvSpPr>
          <p:cNvPr id="1033" name="TextBox 1032">
            <a:extLst>
              <a:ext uri="{FF2B5EF4-FFF2-40B4-BE49-F238E27FC236}">
                <a16:creationId xmlns:a16="http://schemas.microsoft.com/office/drawing/2014/main" id="{F0674DFD-E241-FB63-9A36-46B8CE9A5674}"/>
              </a:ext>
            </a:extLst>
          </p:cNvPr>
          <p:cNvSpPr txBox="1"/>
          <p:nvPr/>
        </p:nvSpPr>
        <p:spPr>
          <a:xfrm>
            <a:off x="400226" y="7350550"/>
            <a:ext cx="5736526" cy="307777"/>
          </a:xfrm>
          <a:prstGeom prst="rect">
            <a:avLst/>
          </a:prstGeom>
          <a:noFill/>
        </p:spPr>
        <p:txBody>
          <a:bodyPr wrap="square" rtlCol="0">
            <a:spAutoFit/>
          </a:bodyPr>
          <a:lstStyle/>
          <a:p>
            <a:r>
              <a:rPr lang="en-US" sz="1400" b="1" dirty="0">
                <a:solidFill>
                  <a:srgbClr val="FF0000"/>
                </a:solidFill>
                <a:latin typeface="Arial" panose="020B0604020202020204" pitchFamily="34" charset="0"/>
                <a:cs typeface="Arial" panose="020B0604020202020204" pitchFamily="34" charset="0"/>
              </a:rPr>
              <a:t>ESL Grammar – </a:t>
            </a:r>
            <a:r>
              <a:rPr lang="en-US" sz="1400" b="1" dirty="0">
                <a:latin typeface="Arial" panose="020B0604020202020204" pitchFamily="34" charset="0"/>
                <a:cs typeface="Arial" panose="020B0604020202020204" pitchFamily="34" charset="0"/>
              </a:rPr>
              <a:t>Advanced ESL, Wednesdays, 6-8:45 pm at HPHS</a:t>
            </a:r>
          </a:p>
        </p:txBody>
      </p:sp>
      <p:sp>
        <p:nvSpPr>
          <p:cNvPr id="1034" name="TextBox 1033">
            <a:extLst>
              <a:ext uri="{FF2B5EF4-FFF2-40B4-BE49-F238E27FC236}">
                <a16:creationId xmlns:a16="http://schemas.microsoft.com/office/drawing/2014/main" id="{EE68BAF5-1CD5-E423-287A-EC477011E58E}"/>
              </a:ext>
            </a:extLst>
          </p:cNvPr>
          <p:cNvSpPr txBox="1"/>
          <p:nvPr/>
        </p:nvSpPr>
        <p:spPr>
          <a:xfrm>
            <a:off x="400226" y="7679934"/>
            <a:ext cx="6269288" cy="307777"/>
          </a:xfrm>
          <a:prstGeom prst="rect">
            <a:avLst/>
          </a:prstGeom>
          <a:noFill/>
        </p:spPr>
        <p:txBody>
          <a:bodyPr wrap="square" rtlCol="0">
            <a:spAutoFit/>
          </a:bodyPr>
          <a:lstStyle/>
          <a:p>
            <a:r>
              <a:rPr lang="en-US" sz="1400" b="1" dirty="0">
                <a:solidFill>
                  <a:srgbClr val="FF0000"/>
                </a:solidFill>
                <a:latin typeface="Arial" panose="020B0604020202020204" pitchFamily="34" charset="0"/>
                <a:cs typeface="Arial" panose="020B0604020202020204" pitchFamily="34" charset="0"/>
              </a:rPr>
              <a:t>ESL Book Club – </a:t>
            </a:r>
            <a:r>
              <a:rPr lang="en-US" sz="1400" b="1" dirty="0">
                <a:latin typeface="Arial" panose="020B0604020202020204" pitchFamily="34" charset="0"/>
                <a:cs typeface="Arial" panose="020B0604020202020204" pitchFamily="34" charset="0"/>
              </a:rPr>
              <a:t>Advanced ESL, </a:t>
            </a:r>
            <a:r>
              <a:rPr lang="en-US" sz="1400" b="1" dirty="0">
                <a:solidFill>
                  <a:schemeClr val="accent1"/>
                </a:solidFill>
                <a:latin typeface="Arial" panose="020B0604020202020204" pitchFamily="34" charset="0"/>
                <a:cs typeface="Arial" panose="020B0604020202020204" pitchFamily="34" charset="0"/>
              </a:rPr>
              <a:t>Online </a:t>
            </a:r>
            <a:r>
              <a:rPr lang="en-US" sz="1400" b="1" dirty="0">
                <a:latin typeface="Arial" panose="020B0604020202020204" pitchFamily="34" charset="0"/>
                <a:cs typeface="Arial" panose="020B0604020202020204" pitchFamily="34" charset="0"/>
              </a:rPr>
              <a:t>Monday AM or Wednesday PM</a:t>
            </a:r>
          </a:p>
        </p:txBody>
      </p:sp>
      <p:sp>
        <p:nvSpPr>
          <p:cNvPr id="1035" name="TextBox 1034">
            <a:extLst>
              <a:ext uri="{FF2B5EF4-FFF2-40B4-BE49-F238E27FC236}">
                <a16:creationId xmlns:a16="http://schemas.microsoft.com/office/drawing/2014/main" id="{F0AB5765-7DED-D8C6-5420-CDDFFDD8AFE5}"/>
              </a:ext>
            </a:extLst>
          </p:cNvPr>
          <p:cNvSpPr txBox="1"/>
          <p:nvPr/>
        </p:nvSpPr>
        <p:spPr>
          <a:xfrm>
            <a:off x="533400" y="8088544"/>
            <a:ext cx="5976154" cy="523220"/>
          </a:xfrm>
          <a:prstGeom prst="rect">
            <a:avLst/>
          </a:prstGeom>
          <a:noFill/>
        </p:spPr>
        <p:txBody>
          <a:bodyPr wrap="square" rtlCol="0">
            <a:spAutoFit/>
          </a:bodyPr>
          <a:lstStyle/>
          <a:p>
            <a:pPr algn="ctr"/>
            <a:r>
              <a:rPr lang="en-US" sz="1400" b="1" dirty="0">
                <a:solidFill>
                  <a:srgbClr val="003300"/>
                </a:solidFill>
                <a:latin typeface="Arial" panose="020B0604020202020204" pitchFamily="34" charset="0"/>
                <a:cs typeface="Arial" panose="020B0604020202020204" pitchFamily="34" charset="0"/>
              </a:rPr>
              <a:t>Current students can contact Veronica at </a:t>
            </a:r>
            <a:r>
              <a:rPr lang="en-US" sz="1400" b="1" dirty="0">
                <a:solidFill>
                  <a:schemeClr val="accent1"/>
                </a:solidFill>
                <a:latin typeface="Arial" panose="020B0604020202020204" pitchFamily="34" charset="0"/>
                <a:cs typeface="Arial" panose="020B0604020202020204" pitchFamily="34" charset="0"/>
              </a:rPr>
              <a:t>224-384-7288 or at </a:t>
            </a:r>
            <a:r>
              <a:rPr lang="en-US" sz="1400" b="1" dirty="0">
                <a:solidFill>
                  <a:srgbClr val="00B050"/>
                </a:solidFill>
                <a:latin typeface="Arial" panose="020B0604020202020204" pitchFamily="34" charset="0"/>
                <a:cs typeface="Arial" panose="020B0604020202020204" pitchFamily="34" charset="0"/>
                <a:hlinkClick r:id="rId12"/>
              </a:rPr>
              <a:t>valbarran@dist113.org</a:t>
            </a:r>
            <a:r>
              <a:rPr lang="en-US" sz="1400" b="1" dirty="0">
                <a:solidFill>
                  <a:srgbClr val="00B050"/>
                </a:solidFill>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to sign up!</a:t>
            </a:r>
          </a:p>
        </p:txBody>
      </p:sp>
    </p:spTree>
    <p:extLst>
      <p:ext uri="{BB962C8B-B14F-4D97-AF65-F5344CB8AC3E}">
        <p14:creationId xmlns:p14="http://schemas.microsoft.com/office/powerpoint/2010/main" val="60777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extLst>
              <a:ext uri="{837473B0-CC2E-450A-ABE3-18F120FF3D39}">
                <a1611:picAttrSrcUrl xmlns:a1611="http://schemas.microsoft.com/office/drawing/2016/11/main" r:id="rId3"/>
              </a:ext>
            </a:extLst>
          </a:blip>
          <a:srcRect/>
          <a:stretch>
            <a:fillRect l="-50000" r="-50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08A922-7DCD-481E-8C40-4F8595E1E275}"/>
              </a:ext>
            </a:extLst>
          </p:cNvPr>
          <p:cNvSpPr/>
          <p:nvPr/>
        </p:nvSpPr>
        <p:spPr>
          <a:xfrm>
            <a:off x="747298" y="8331628"/>
            <a:ext cx="5577302" cy="325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A067DB5-3DAE-40F9-8E17-68C1CCAB264E}"/>
              </a:ext>
            </a:extLst>
          </p:cNvPr>
          <p:cNvSpPr txBox="1"/>
          <p:nvPr/>
        </p:nvSpPr>
        <p:spPr>
          <a:xfrm>
            <a:off x="3444260" y="1803267"/>
            <a:ext cx="1759975"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April 2023</a:t>
            </a:r>
          </a:p>
        </p:txBody>
      </p:sp>
      <p:sp>
        <p:nvSpPr>
          <p:cNvPr id="12" name="AutoShape 4" descr="See the source image">
            <a:extLst>
              <a:ext uri="{FF2B5EF4-FFF2-40B4-BE49-F238E27FC236}">
                <a16:creationId xmlns:a16="http://schemas.microsoft.com/office/drawing/2014/main" id="{1E32DE37-C014-4AE1-8DE9-A9DA5260BE56}"/>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28" descr="See the source image">
            <a:extLst>
              <a:ext uri="{FF2B5EF4-FFF2-40B4-BE49-F238E27FC236}">
                <a16:creationId xmlns:a16="http://schemas.microsoft.com/office/drawing/2014/main" id="{6DA3FB9C-7412-C5C7-9E02-97C669CAC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979" y="1722794"/>
            <a:ext cx="1712278" cy="4895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DEA28A5-B632-84E1-4D3A-EC9C80825AFD}"/>
              </a:ext>
            </a:extLst>
          </p:cNvPr>
          <p:cNvPicPr>
            <a:picLocks noChangeAspect="1"/>
          </p:cNvPicPr>
          <p:nvPr/>
        </p:nvPicPr>
        <p:blipFill rotWithShape="1">
          <a:blip r:embed="rId5"/>
          <a:srcRect l="29057" t="1120" r="28752" b="1907"/>
          <a:stretch/>
        </p:blipFill>
        <p:spPr>
          <a:xfrm>
            <a:off x="533400" y="2209620"/>
            <a:ext cx="5486400" cy="6729918"/>
          </a:xfrm>
          <a:prstGeom prst="rect">
            <a:avLst/>
          </a:prstGeom>
        </p:spPr>
      </p:pic>
      <p:sp>
        <p:nvSpPr>
          <p:cNvPr id="8" name="TextBox 7">
            <a:extLst>
              <a:ext uri="{FF2B5EF4-FFF2-40B4-BE49-F238E27FC236}">
                <a16:creationId xmlns:a16="http://schemas.microsoft.com/office/drawing/2014/main" id="{FEF10CEC-E22C-A136-A3BC-380C270E3914}"/>
              </a:ext>
            </a:extLst>
          </p:cNvPr>
          <p:cNvSpPr txBox="1"/>
          <p:nvPr/>
        </p:nvSpPr>
        <p:spPr>
          <a:xfrm>
            <a:off x="2803762" y="3497539"/>
            <a:ext cx="2625489" cy="553998"/>
          </a:xfrm>
          <a:prstGeom prst="rect">
            <a:avLst/>
          </a:prstGeom>
          <a:solidFill>
            <a:schemeClr val="bg1"/>
          </a:solidFill>
        </p:spPr>
        <p:txBody>
          <a:bodyPr wrap="square" rtlCol="0">
            <a:spAutoFit/>
          </a:bodyPr>
          <a:lstStyle/>
          <a:p>
            <a:r>
              <a:rPr lang="en-US" sz="1000" dirty="0"/>
              <a:t>Visit the Job Center of Lake County’s calendar page to register for our upcoming workshops and events</a:t>
            </a:r>
          </a:p>
        </p:txBody>
      </p:sp>
      <p:sp>
        <p:nvSpPr>
          <p:cNvPr id="14" name="TextBox 13">
            <a:extLst>
              <a:ext uri="{FF2B5EF4-FFF2-40B4-BE49-F238E27FC236}">
                <a16:creationId xmlns:a16="http://schemas.microsoft.com/office/drawing/2014/main" id="{FF9657A2-8A1E-ABD2-3968-FC945CAFCE3B}"/>
              </a:ext>
            </a:extLst>
          </p:cNvPr>
          <p:cNvSpPr txBox="1"/>
          <p:nvPr/>
        </p:nvSpPr>
        <p:spPr>
          <a:xfrm>
            <a:off x="1334916" y="4764907"/>
            <a:ext cx="3927140" cy="307777"/>
          </a:xfrm>
          <a:prstGeom prst="rect">
            <a:avLst/>
          </a:prstGeom>
          <a:solidFill>
            <a:schemeClr val="bg1"/>
          </a:solidFill>
        </p:spPr>
        <p:txBody>
          <a:bodyPr wrap="square" rtlCol="0">
            <a:spAutoFit/>
          </a:bodyPr>
          <a:lstStyle/>
          <a:p>
            <a:r>
              <a:rPr lang="en-US" sz="700" b="1" dirty="0">
                <a:solidFill>
                  <a:srgbClr val="FF0000"/>
                </a:solidFill>
                <a:latin typeface="Arial" panose="020B0604020202020204" pitchFamily="34" charset="0"/>
                <a:cs typeface="Arial" panose="020B0604020202020204" pitchFamily="34" charset="0"/>
              </a:rPr>
              <a:t>Thriving on a Tight Budget:  </a:t>
            </a:r>
            <a:r>
              <a:rPr lang="en-US" sz="700" b="1" dirty="0">
                <a:latin typeface="Arial" panose="020B0604020202020204" pitchFamily="34" charset="0"/>
                <a:cs typeface="Arial" panose="020B0604020202020204" pitchFamily="34" charset="0"/>
              </a:rPr>
              <a:t>Tuesday, April 4, 2023 from 1:00 pm – 2:30 pm Job Center of Lake County (Virtual/In-person).  Registration is required</a:t>
            </a:r>
          </a:p>
        </p:txBody>
      </p:sp>
      <p:sp>
        <p:nvSpPr>
          <p:cNvPr id="15" name="TextBox 14">
            <a:extLst>
              <a:ext uri="{FF2B5EF4-FFF2-40B4-BE49-F238E27FC236}">
                <a16:creationId xmlns:a16="http://schemas.microsoft.com/office/drawing/2014/main" id="{23E803D2-D07A-B787-3F21-8F0D5020E5F0}"/>
              </a:ext>
            </a:extLst>
          </p:cNvPr>
          <p:cNvSpPr txBox="1"/>
          <p:nvPr/>
        </p:nvSpPr>
        <p:spPr>
          <a:xfrm>
            <a:off x="1338873" y="5005175"/>
            <a:ext cx="4428019" cy="307777"/>
          </a:xfrm>
          <a:prstGeom prst="rect">
            <a:avLst/>
          </a:prstGeom>
          <a:solidFill>
            <a:schemeClr val="bg1"/>
          </a:solidFill>
        </p:spPr>
        <p:txBody>
          <a:bodyPr wrap="square" rtlCol="0">
            <a:spAutoFit/>
          </a:bodyPr>
          <a:lstStyle/>
          <a:p>
            <a:r>
              <a:rPr lang="en-US" sz="700" dirty="0">
                <a:latin typeface="Arial" panose="020B0604020202020204" pitchFamily="34" charset="0"/>
                <a:cs typeface="Arial" panose="020B0604020202020204" pitchFamily="34" charset="0"/>
              </a:rPr>
              <a:t>Learn to maximize your income and learn about programs to stretch your dollars.  Learn to create a budget, avoid identity scams, and working side hustles.   </a:t>
            </a:r>
          </a:p>
        </p:txBody>
      </p:sp>
      <p:sp>
        <p:nvSpPr>
          <p:cNvPr id="17" name="TextBox 16">
            <a:extLst>
              <a:ext uri="{FF2B5EF4-FFF2-40B4-BE49-F238E27FC236}">
                <a16:creationId xmlns:a16="http://schemas.microsoft.com/office/drawing/2014/main" id="{87D60E4B-287D-FEC7-F5DA-81F46B256B34}"/>
              </a:ext>
            </a:extLst>
          </p:cNvPr>
          <p:cNvSpPr txBox="1"/>
          <p:nvPr/>
        </p:nvSpPr>
        <p:spPr>
          <a:xfrm>
            <a:off x="1359530" y="5555877"/>
            <a:ext cx="4743450" cy="307777"/>
          </a:xfrm>
          <a:prstGeom prst="rect">
            <a:avLst/>
          </a:prstGeom>
          <a:solidFill>
            <a:schemeClr val="bg1"/>
          </a:solidFill>
        </p:spPr>
        <p:txBody>
          <a:bodyPr wrap="square" rtlCol="0">
            <a:spAutoFit/>
          </a:bodyPr>
          <a:lstStyle/>
          <a:p>
            <a:r>
              <a:rPr lang="en-US" sz="700" dirty="0">
                <a:latin typeface="Arial" panose="020B0604020202020204" pitchFamily="34" charset="0"/>
                <a:cs typeface="Arial" panose="020B0604020202020204" pitchFamily="34" charset="0"/>
              </a:rPr>
              <a:t>Thinking about changing careers?  We can help you plan your next move.  Learn tips and strategies on how to navigate through a career change.  Register to attend in person or online.</a:t>
            </a:r>
          </a:p>
        </p:txBody>
      </p:sp>
      <p:sp>
        <p:nvSpPr>
          <p:cNvPr id="19" name="TextBox 18">
            <a:extLst>
              <a:ext uri="{FF2B5EF4-FFF2-40B4-BE49-F238E27FC236}">
                <a16:creationId xmlns:a16="http://schemas.microsoft.com/office/drawing/2014/main" id="{9F9379B4-32AA-A484-BFB3-00484931C695}"/>
              </a:ext>
            </a:extLst>
          </p:cNvPr>
          <p:cNvSpPr txBox="1"/>
          <p:nvPr/>
        </p:nvSpPr>
        <p:spPr>
          <a:xfrm>
            <a:off x="1334916" y="5880685"/>
            <a:ext cx="4559402" cy="307777"/>
          </a:xfrm>
          <a:prstGeom prst="rect">
            <a:avLst/>
          </a:prstGeom>
          <a:solidFill>
            <a:schemeClr val="bg1"/>
          </a:solidFill>
        </p:spPr>
        <p:txBody>
          <a:bodyPr wrap="square" rtlCol="0">
            <a:spAutoFit/>
          </a:bodyPr>
          <a:lstStyle/>
          <a:p>
            <a:r>
              <a:rPr lang="en-US" sz="700" b="1" dirty="0">
                <a:solidFill>
                  <a:srgbClr val="FF0000"/>
                </a:solidFill>
                <a:latin typeface="Arial" panose="020B0604020202020204" pitchFamily="34" charset="0"/>
                <a:cs typeface="Arial" panose="020B0604020202020204" pitchFamily="34" charset="0"/>
              </a:rPr>
              <a:t>Your Personal Brand and Resume:  </a:t>
            </a:r>
            <a:r>
              <a:rPr lang="en-US" sz="700" b="1" dirty="0">
                <a:latin typeface="Arial" panose="020B0604020202020204" pitchFamily="34" charset="0"/>
                <a:cs typeface="Arial" panose="020B0604020202020204" pitchFamily="34" charset="0"/>
              </a:rPr>
              <a:t>Tuesday, April 18, 2023 from 11:00 am – 12:00 pm </a:t>
            </a:r>
          </a:p>
          <a:p>
            <a:r>
              <a:rPr lang="en-US" sz="700" b="1" dirty="0">
                <a:latin typeface="Arial" panose="020B0604020202020204" pitchFamily="34" charset="0"/>
                <a:cs typeface="Arial" panose="020B0604020202020204" pitchFamily="34" charset="0"/>
              </a:rPr>
              <a:t>Job Center of Lake County (Virtual/In-person).  Registration is required</a:t>
            </a:r>
          </a:p>
        </p:txBody>
      </p:sp>
      <p:sp>
        <p:nvSpPr>
          <p:cNvPr id="20" name="TextBox 19">
            <a:extLst>
              <a:ext uri="{FF2B5EF4-FFF2-40B4-BE49-F238E27FC236}">
                <a16:creationId xmlns:a16="http://schemas.microsoft.com/office/drawing/2014/main" id="{0215B74F-F161-F663-1E55-47A0268C8FB4}"/>
              </a:ext>
            </a:extLst>
          </p:cNvPr>
          <p:cNvSpPr txBox="1"/>
          <p:nvPr/>
        </p:nvSpPr>
        <p:spPr>
          <a:xfrm>
            <a:off x="1334916" y="6127288"/>
            <a:ext cx="4559402" cy="307777"/>
          </a:xfrm>
          <a:prstGeom prst="rect">
            <a:avLst/>
          </a:prstGeom>
          <a:solidFill>
            <a:schemeClr val="bg1"/>
          </a:solidFill>
        </p:spPr>
        <p:txBody>
          <a:bodyPr wrap="square" rtlCol="0">
            <a:spAutoFit/>
          </a:bodyPr>
          <a:lstStyle/>
          <a:p>
            <a:r>
              <a:rPr lang="en-US" sz="700" dirty="0">
                <a:latin typeface="Arial" panose="020B0604020202020204" pitchFamily="34" charset="0"/>
                <a:cs typeface="Arial" panose="020B0604020202020204" pitchFamily="34" charset="0"/>
              </a:rPr>
              <a:t>Are you seeking a job or changing careers?  Regardless of your job title or field, you have a personal brand.  Learn how to customize your resume and other written tools to help you land a great job!</a:t>
            </a:r>
          </a:p>
        </p:txBody>
      </p:sp>
      <p:sp>
        <p:nvSpPr>
          <p:cNvPr id="21" name="TextBox 20">
            <a:extLst>
              <a:ext uri="{FF2B5EF4-FFF2-40B4-BE49-F238E27FC236}">
                <a16:creationId xmlns:a16="http://schemas.microsoft.com/office/drawing/2014/main" id="{4D7727D3-CDB8-A5E8-2040-D29452D0A203}"/>
              </a:ext>
            </a:extLst>
          </p:cNvPr>
          <p:cNvSpPr txBox="1"/>
          <p:nvPr/>
        </p:nvSpPr>
        <p:spPr>
          <a:xfrm>
            <a:off x="1334916" y="6420549"/>
            <a:ext cx="4559402" cy="307777"/>
          </a:xfrm>
          <a:prstGeom prst="rect">
            <a:avLst/>
          </a:prstGeom>
          <a:solidFill>
            <a:schemeClr val="bg1"/>
          </a:solidFill>
        </p:spPr>
        <p:txBody>
          <a:bodyPr wrap="square" rtlCol="0">
            <a:spAutoFit/>
          </a:bodyPr>
          <a:lstStyle/>
          <a:p>
            <a:r>
              <a:rPr lang="en-US" sz="700" b="1" dirty="0">
                <a:solidFill>
                  <a:srgbClr val="FF0000"/>
                </a:solidFill>
                <a:latin typeface="Arial" panose="020B0604020202020204" pitchFamily="34" charset="0"/>
                <a:cs typeface="Arial" panose="020B0604020202020204" pitchFamily="34" charset="0"/>
              </a:rPr>
              <a:t>Master the Interview:  </a:t>
            </a:r>
            <a:r>
              <a:rPr lang="en-US" sz="700" b="1" dirty="0">
                <a:latin typeface="Arial" panose="020B0604020202020204" pitchFamily="34" charset="0"/>
                <a:cs typeface="Arial" panose="020B0604020202020204" pitchFamily="34" charset="0"/>
              </a:rPr>
              <a:t>Tuesday, April 25, 2023 from 1:00 pm – 2:00 pm </a:t>
            </a:r>
          </a:p>
          <a:p>
            <a:r>
              <a:rPr lang="en-US" sz="700" b="1" dirty="0">
                <a:latin typeface="Arial" panose="020B0604020202020204" pitchFamily="34" charset="0"/>
                <a:cs typeface="Arial" panose="020B0604020202020204" pitchFamily="34" charset="0"/>
              </a:rPr>
              <a:t>Job Center of Lake County (Virtual/In-person).  Registration is required</a:t>
            </a:r>
          </a:p>
        </p:txBody>
      </p:sp>
      <p:sp>
        <p:nvSpPr>
          <p:cNvPr id="16" name="TextBox 15">
            <a:extLst>
              <a:ext uri="{FF2B5EF4-FFF2-40B4-BE49-F238E27FC236}">
                <a16:creationId xmlns:a16="http://schemas.microsoft.com/office/drawing/2014/main" id="{A439B9AE-D86D-DC75-D8E9-4FF37BCC15DB}"/>
              </a:ext>
            </a:extLst>
          </p:cNvPr>
          <p:cNvSpPr txBox="1"/>
          <p:nvPr/>
        </p:nvSpPr>
        <p:spPr>
          <a:xfrm>
            <a:off x="1359530" y="5308390"/>
            <a:ext cx="4087454" cy="307777"/>
          </a:xfrm>
          <a:prstGeom prst="rect">
            <a:avLst/>
          </a:prstGeom>
          <a:solidFill>
            <a:schemeClr val="bg1"/>
          </a:solidFill>
        </p:spPr>
        <p:txBody>
          <a:bodyPr wrap="square" rtlCol="0">
            <a:spAutoFit/>
          </a:bodyPr>
          <a:lstStyle/>
          <a:p>
            <a:r>
              <a:rPr lang="en-US" sz="700" b="1" dirty="0">
                <a:solidFill>
                  <a:srgbClr val="FF0000"/>
                </a:solidFill>
                <a:latin typeface="Arial" panose="020B0604020202020204" pitchFamily="34" charset="0"/>
                <a:cs typeface="Arial" panose="020B0604020202020204" pitchFamily="34" charset="0"/>
              </a:rPr>
              <a:t>Navigate Your Career Change:  </a:t>
            </a:r>
            <a:r>
              <a:rPr lang="en-US" sz="700" b="1" dirty="0">
                <a:latin typeface="Arial" panose="020B0604020202020204" pitchFamily="34" charset="0"/>
                <a:cs typeface="Arial" panose="020B0604020202020204" pitchFamily="34" charset="0"/>
              </a:rPr>
              <a:t>Tuesday, April 11, 2023 from 1:00 pm – 2:30 pm Job Center of Lake County (Virtual/In-person).  Registration is required</a:t>
            </a:r>
          </a:p>
        </p:txBody>
      </p:sp>
      <p:sp>
        <p:nvSpPr>
          <p:cNvPr id="22" name="TextBox 21">
            <a:extLst>
              <a:ext uri="{FF2B5EF4-FFF2-40B4-BE49-F238E27FC236}">
                <a16:creationId xmlns:a16="http://schemas.microsoft.com/office/drawing/2014/main" id="{E73324C6-ADB8-EE85-C9FD-3CD160B654DE}"/>
              </a:ext>
            </a:extLst>
          </p:cNvPr>
          <p:cNvSpPr txBox="1"/>
          <p:nvPr/>
        </p:nvSpPr>
        <p:spPr>
          <a:xfrm>
            <a:off x="1323744" y="6668871"/>
            <a:ext cx="4696055" cy="523220"/>
          </a:xfrm>
          <a:prstGeom prst="rect">
            <a:avLst/>
          </a:prstGeom>
          <a:solidFill>
            <a:schemeClr val="bg1"/>
          </a:solidFill>
        </p:spPr>
        <p:txBody>
          <a:bodyPr wrap="square" rtlCol="0">
            <a:spAutoFit/>
          </a:bodyPr>
          <a:lstStyle/>
          <a:p>
            <a:r>
              <a:rPr lang="en-US" sz="700" dirty="0">
                <a:latin typeface="Arial" panose="020B0604020202020204" pitchFamily="34" charset="0"/>
                <a:cs typeface="Arial" panose="020B0604020202020204" pitchFamily="34" charset="0"/>
              </a:rPr>
              <a:t>Are you looking for a new job, pursuing a promotion, or looking for a career change?  The Master the Interview workshop will equip you with the tools and knowledge needed to succeed in any interview.  You’ll learn effective strategies for preparing and providing safe answers, tips for leaving a lasting impression, and how to prepare for a virtual or in person interview.</a:t>
            </a:r>
          </a:p>
        </p:txBody>
      </p:sp>
      <p:sp>
        <p:nvSpPr>
          <p:cNvPr id="23" name="TextBox 22">
            <a:extLst>
              <a:ext uri="{FF2B5EF4-FFF2-40B4-BE49-F238E27FC236}">
                <a16:creationId xmlns:a16="http://schemas.microsoft.com/office/drawing/2014/main" id="{710A793C-065B-67EA-0DFA-6C736FD6E242}"/>
              </a:ext>
            </a:extLst>
          </p:cNvPr>
          <p:cNvSpPr txBox="1"/>
          <p:nvPr/>
        </p:nvSpPr>
        <p:spPr>
          <a:xfrm>
            <a:off x="1359530" y="7425897"/>
            <a:ext cx="4485027" cy="415498"/>
          </a:xfrm>
          <a:prstGeom prst="rect">
            <a:avLst/>
          </a:prstGeom>
          <a:solidFill>
            <a:schemeClr val="bg1"/>
          </a:solidFill>
        </p:spPr>
        <p:txBody>
          <a:bodyPr wrap="square" rtlCol="0">
            <a:spAutoFit/>
          </a:bodyPr>
          <a:lstStyle/>
          <a:p>
            <a:r>
              <a:rPr lang="en-US" sz="700" b="1" dirty="0">
                <a:solidFill>
                  <a:srgbClr val="FF0000"/>
                </a:solidFill>
                <a:latin typeface="Arial" panose="020B0604020202020204" pitchFamily="34" charset="0"/>
                <a:cs typeface="Arial" panose="020B0604020202020204" pitchFamily="34" charset="0"/>
              </a:rPr>
              <a:t>Resume Assistance in Resource Room:  </a:t>
            </a:r>
            <a:r>
              <a:rPr lang="en-US" sz="700" b="1" dirty="0">
                <a:latin typeface="Arial" panose="020B0604020202020204" pitchFamily="34" charset="0"/>
                <a:cs typeface="Arial" panose="020B0604020202020204" pitchFamily="34" charset="0"/>
              </a:rPr>
              <a:t>Every Wednesday in April from 1:00 pm – 2:30 pm </a:t>
            </a:r>
          </a:p>
          <a:p>
            <a:r>
              <a:rPr lang="en-US" sz="700" b="1" dirty="0">
                <a:latin typeface="Arial" panose="020B0604020202020204" pitchFamily="34" charset="0"/>
                <a:cs typeface="Arial" panose="020B0604020202020204" pitchFamily="34" charset="0"/>
              </a:rPr>
              <a:t>Job Center of Lake County in Waukegan, IL.  Resume Assistance on a first-come-first serve basis. </a:t>
            </a:r>
          </a:p>
          <a:p>
            <a:r>
              <a:rPr lang="en-US" sz="700" b="1" dirty="0">
                <a:latin typeface="Arial" panose="020B0604020202020204" pitchFamily="34" charset="0"/>
                <a:cs typeface="Arial" panose="020B0604020202020204" pitchFamily="34" charset="0"/>
              </a:rPr>
              <a:t>Seating is limited. Please arrive promptly at 1 pm.</a:t>
            </a:r>
          </a:p>
        </p:txBody>
      </p:sp>
      <p:sp>
        <p:nvSpPr>
          <p:cNvPr id="24" name="TextBox 23">
            <a:extLst>
              <a:ext uri="{FF2B5EF4-FFF2-40B4-BE49-F238E27FC236}">
                <a16:creationId xmlns:a16="http://schemas.microsoft.com/office/drawing/2014/main" id="{F3A00C6F-01D1-12F0-BFE0-17694A34C997}"/>
              </a:ext>
            </a:extLst>
          </p:cNvPr>
          <p:cNvSpPr txBox="1"/>
          <p:nvPr/>
        </p:nvSpPr>
        <p:spPr>
          <a:xfrm>
            <a:off x="1334916" y="7879098"/>
            <a:ext cx="4626783" cy="415498"/>
          </a:xfrm>
          <a:prstGeom prst="rect">
            <a:avLst/>
          </a:prstGeom>
          <a:solidFill>
            <a:schemeClr val="bg1"/>
          </a:solidFill>
        </p:spPr>
        <p:txBody>
          <a:bodyPr wrap="square" rtlCol="0">
            <a:spAutoFit/>
          </a:bodyPr>
          <a:lstStyle/>
          <a:p>
            <a:r>
              <a:rPr lang="en-US" sz="700" b="1" dirty="0">
                <a:solidFill>
                  <a:srgbClr val="FF0000"/>
                </a:solidFill>
                <a:latin typeface="Arial" panose="020B0604020202020204" pitchFamily="34" charset="0"/>
                <a:cs typeface="Arial" panose="020B0604020202020204" pitchFamily="34" charset="0"/>
              </a:rPr>
              <a:t>Resume Assistance in Resource Room:  </a:t>
            </a:r>
            <a:r>
              <a:rPr lang="en-US" sz="700" b="1" dirty="0">
                <a:latin typeface="Arial" panose="020B0604020202020204" pitchFamily="34" charset="0"/>
                <a:cs typeface="Arial" panose="020B0604020202020204" pitchFamily="34" charset="0"/>
              </a:rPr>
              <a:t>Wednesdays, April 12 &amp; 26, 2023 from 9:00 am–10:30 am</a:t>
            </a:r>
          </a:p>
          <a:p>
            <a:r>
              <a:rPr lang="en-US" sz="700" b="1" dirty="0">
                <a:latin typeface="Arial" panose="020B0604020202020204" pitchFamily="34" charset="0"/>
                <a:cs typeface="Arial" panose="020B0604020202020204" pitchFamily="34" charset="0"/>
              </a:rPr>
              <a:t>Job Center of Lake County in Waukegan, IL.  Resume Assistance on a first-come-first serve basis. Seating is limited. Please arrive promptly at 9 am.</a:t>
            </a:r>
          </a:p>
        </p:txBody>
      </p:sp>
      <p:sp>
        <p:nvSpPr>
          <p:cNvPr id="25" name="TextBox 24">
            <a:extLst>
              <a:ext uri="{FF2B5EF4-FFF2-40B4-BE49-F238E27FC236}">
                <a16:creationId xmlns:a16="http://schemas.microsoft.com/office/drawing/2014/main" id="{04F92CCF-277D-A104-1EF3-9CC0181D4108}"/>
              </a:ext>
            </a:extLst>
          </p:cNvPr>
          <p:cNvSpPr txBox="1"/>
          <p:nvPr/>
        </p:nvSpPr>
        <p:spPr>
          <a:xfrm>
            <a:off x="595693" y="8487159"/>
            <a:ext cx="1579471" cy="307777"/>
          </a:xfrm>
          <a:prstGeom prst="rect">
            <a:avLst/>
          </a:prstGeom>
          <a:solidFill>
            <a:srgbClr val="CC0000"/>
          </a:solidFill>
        </p:spPr>
        <p:txBody>
          <a:bodyPr wrap="square" rtlCol="0">
            <a:spAutoFit/>
          </a:bodyPr>
          <a:lstStyle/>
          <a:p>
            <a:r>
              <a:rPr lang="en-US" sz="700" b="1" dirty="0">
                <a:solidFill>
                  <a:srgbClr val="FFFFCC"/>
                </a:solidFill>
              </a:rPr>
              <a:t>JOB CENTER OF LAKE COUNTY</a:t>
            </a:r>
          </a:p>
          <a:p>
            <a:r>
              <a:rPr lang="en-US" sz="700" b="1" dirty="0">
                <a:solidFill>
                  <a:srgbClr val="FFFFCC"/>
                </a:solidFill>
              </a:rPr>
              <a:t>1 N. Genesee St., Waukegan, IL 60085  </a:t>
            </a:r>
          </a:p>
        </p:txBody>
      </p:sp>
      <p:sp>
        <p:nvSpPr>
          <p:cNvPr id="26" name="TextBox 25">
            <a:extLst>
              <a:ext uri="{FF2B5EF4-FFF2-40B4-BE49-F238E27FC236}">
                <a16:creationId xmlns:a16="http://schemas.microsoft.com/office/drawing/2014/main" id="{6F943D9D-CC2E-E87B-9844-D20CCB28BB1F}"/>
              </a:ext>
            </a:extLst>
          </p:cNvPr>
          <p:cNvSpPr txBox="1"/>
          <p:nvPr/>
        </p:nvSpPr>
        <p:spPr>
          <a:xfrm>
            <a:off x="4672462" y="8467678"/>
            <a:ext cx="1334202" cy="307777"/>
          </a:xfrm>
          <a:prstGeom prst="rect">
            <a:avLst/>
          </a:prstGeom>
          <a:solidFill>
            <a:srgbClr val="CC0000"/>
          </a:solidFill>
        </p:spPr>
        <p:txBody>
          <a:bodyPr wrap="square" rtlCol="0">
            <a:spAutoFit/>
          </a:bodyPr>
          <a:lstStyle/>
          <a:p>
            <a:pPr algn="r"/>
            <a:r>
              <a:rPr lang="en-US" sz="700" b="1" dirty="0">
                <a:solidFill>
                  <a:srgbClr val="FFFFCC"/>
                </a:solidFill>
              </a:rPr>
              <a:t>LAKE COUNTY JOB CENTER</a:t>
            </a:r>
          </a:p>
          <a:p>
            <a:pPr algn="r"/>
            <a:r>
              <a:rPr lang="en-US" sz="700" b="1" dirty="0">
                <a:solidFill>
                  <a:srgbClr val="FFFFCC"/>
                </a:solidFill>
              </a:rPr>
              <a:t>847-377-3450</a:t>
            </a:r>
          </a:p>
        </p:txBody>
      </p:sp>
      <p:pic>
        <p:nvPicPr>
          <p:cNvPr id="1030" name="Picture 6" descr="Lake County News Briefs - Chronicle Media">
            <a:extLst>
              <a:ext uri="{FF2B5EF4-FFF2-40B4-BE49-F238E27FC236}">
                <a16:creationId xmlns:a16="http://schemas.microsoft.com/office/drawing/2014/main" id="{0C8EFE22-EEA2-F908-9A3F-2EEF8567F1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8724" y="379451"/>
            <a:ext cx="1642245" cy="11716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Workshops | Creative Mental Health">
            <a:extLst>
              <a:ext uri="{FF2B5EF4-FFF2-40B4-BE49-F238E27FC236}">
                <a16:creationId xmlns:a16="http://schemas.microsoft.com/office/drawing/2014/main" id="{D72AC93E-08BA-E538-673D-E1A510A210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0207" y="388441"/>
            <a:ext cx="2847553" cy="11716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67EC4F2-6FCB-8057-92D3-B1941C1FF0A8}"/>
              </a:ext>
            </a:extLst>
          </p:cNvPr>
          <p:cNvSpPr txBox="1"/>
          <p:nvPr/>
        </p:nvSpPr>
        <p:spPr>
          <a:xfrm>
            <a:off x="3404651" y="1213651"/>
            <a:ext cx="1934912" cy="338554"/>
          </a:xfrm>
          <a:prstGeom prst="rect">
            <a:avLst/>
          </a:prstGeom>
          <a:noFill/>
        </p:spPr>
        <p:txBody>
          <a:bodyPr wrap="square" rtlCol="0">
            <a:spAutoFit/>
          </a:bodyPr>
          <a:lstStyle/>
          <a:p>
            <a:r>
              <a:rPr lang="en-US" sz="1600" b="1" dirty="0">
                <a:solidFill>
                  <a:schemeClr val="accent1"/>
                </a:solidFill>
              </a:rPr>
              <a:t>SIGN UP FOR</a:t>
            </a:r>
          </a:p>
        </p:txBody>
      </p:sp>
      <p:sp>
        <p:nvSpPr>
          <p:cNvPr id="13" name="TextBox 12">
            <a:extLst>
              <a:ext uri="{FF2B5EF4-FFF2-40B4-BE49-F238E27FC236}">
                <a16:creationId xmlns:a16="http://schemas.microsoft.com/office/drawing/2014/main" id="{48734B4A-B1D2-9F6C-5D55-36594A4A684F}"/>
              </a:ext>
            </a:extLst>
          </p:cNvPr>
          <p:cNvSpPr txBox="1"/>
          <p:nvPr/>
        </p:nvSpPr>
        <p:spPr>
          <a:xfrm rot="21257247">
            <a:off x="4556313" y="1150598"/>
            <a:ext cx="940529" cy="400110"/>
          </a:xfrm>
          <a:prstGeom prst="rect">
            <a:avLst/>
          </a:prstGeom>
          <a:noFill/>
        </p:spPr>
        <p:txBody>
          <a:bodyPr wrap="square" rtlCol="0">
            <a:spAutoFit/>
          </a:bodyPr>
          <a:lstStyle/>
          <a:p>
            <a:r>
              <a:rPr lang="en-US" sz="2000" dirty="0">
                <a:solidFill>
                  <a:srgbClr val="00CC00"/>
                </a:solidFill>
                <a:latin typeface="Aharoni" panose="02010803020104030203" pitchFamily="2" charset="-79"/>
                <a:cs typeface="Aharoni" panose="02010803020104030203" pitchFamily="2" charset="-79"/>
              </a:rPr>
              <a:t>FREE!</a:t>
            </a:r>
          </a:p>
        </p:txBody>
      </p:sp>
    </p:spTree>
    <p:extLst>
      <p:ext uri="{BB962C8B-B14F-4D97-AF65-F5344CB8AC3E}">
        <p14:creationId xmlns:p14="http://schemas.microsoft.com/office/powerpoint/2010/main" val="222951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A90299-4E2B-1B7F-F681-0CEF61E39119}"/>
              </a:ext>
            </a:extLst>
          </p:cNvPr>
          <p:cNvPicPr>
            <a:picLocks noChangeAspect="1"/>
          </p:cNvPicPr>
          <p:nvPr/>
        </p:nvPicPr>
        <p:blipFill rotWithShape="1">
          <a:blip r:embed="rId2"/>
          <a:srcRect l="34510" t="9144" r="38667" b="12915"/>
          <a:stretch/>
        </p:blipFill>
        <p:spPr>
          <a:xfrm>
            <a:off x="482748" y="301214"/>
            <a:ext cx="5981252" cy="8197326"/>
          </a:xfrm>
          <a:prstGeom prst="rect">
            <a:avLst/>
          </a:prstGeom>
        </p:spPr>
      </p:pic>
      <p:sp>
        <p:nvSpPr>
          <p:cNvPr id="14" name="Rectangle 13">
            <a:extLst>
              <a:ext uri="{FF2B5EF4-FFF2-40B4-BE49-F238E27FC236}">
                <a16:creationId xmlns:a16="http://schemas.microsoft.com/office/drawing/2014/main" id="{6359EC4A-1ABF-485E-6526-C515C9B5A754}"/>
              </a:ext>
            </a:extLst>
          </p:cNvPr>
          <p:cNvSpPr/>
          <p:nvPr/>
        </p:nvSpPr>
        <p:spPr>
          <a:xfrm>
            <a:off x="763793" y="4572000"/>
            <a:ext cx="5359997" cy="67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2AA8B9FA-E678-4924-3091-5F3DB8353F79}"/>
              </a:ext>
            </a:extLst>
          </p:cNvPr>
          <p:cNvSpPr txBox="1"/>
          <p:nvPr/>
        </p:nvSpPr>
        <p:spPr>
          <a:xfrm>
            <a:off x="734210" y="4399877"/>
            <a:ext cx="5359997" cy="568810"/>
          </a:xfrm>
          <a:prstGeom prst="rect">
            <a:avLst/>
          </a:prstGeom>
          <a:solidFill>
            <a:schemeClr val="bg1"/>
          </a:solidFill>
        </p:spPr>
        <p:txBody>
          <a:bodyPr wrap="square" rtlCol="0">
            <a:spAutoFit/>
          </a:bodyPr>
          <a:lstStyle/>
          <a:p>
            <a:pPr algn="ctr">
              <a:lnSpc>
                <a:spcPct val="150000"/>
              </a:lnSpc>
            </a:pPr>
            <a:r>
              <a:rPr lang="en-US" sz="1100" b="1" dirty="0">
                <a:latin typeface="Arial" panose="020B0604020202020204" pitchFamily="34" charset="0"/>
                <a:cs typeface="Arial" panose="020B0604020202020204" pitchFamily="34" charset="0"/>
              </a:rPr>
              <a:t>Register to attend ONLINE or IN-PERSON </a:t>
            </a:r>
          </a:p>
          <a:p>
            <a:pPr algn="ctr">
              <a:lnSpc>
                <a:spcPct val="150000"/>
              </a:lnSpc>
            </a:pPr>
            <a:r>
              <a:rPr lang="en-US" sz="1100" b="1" dirty="0">
                <a:latin typeface="Arial" panose="020B0604020202020204" pitchFamily="34" charset="0"/>
                <a:cs typeface="Arial" panose="020B0604020202020204" pitchFamily="34" charset="0"/>
              </a:rPr>
              <a:t>Address: 1 N. Genesee St. Waukegan, IL.  Phone: 847.377.3450</a:t>
            </a:r>
          </a:p>
        </p:txBody>
      </p:sp>
      <p:sp>
        <p:nvSpPr>
          <p:cNvPr id="13" name="TextBox 12">
            <a:extLst>
              <a:ext uri="{FF2B5EF4-FFF2-40B4-BE49-F238E27FC236}">
                <a16:creationId xmlns:a16="http://schemas.microsoft.com/office/drawing/2014/main" id="{1211784F-E93C-FBEB-3D0D-CB0EB3CA6BC9}"/>
              </a:ext>
            </a:extLst>
          </p:cNvPr>
          <p:cNvSpPr txBox="1"/>
          <p:nvPr/>
        </p:nvSpPr>
        <p:spPr>
          <a:xfrm>
            <a:off x="1629053" y="4910866"/>
            <a:ext cx="3688641" cy="369332"/>
          </a:xfrm>
          <a:prstGeom prst="rect">
            <a:avLst/>
          </a:prstGeom>
          <a:noFill/>
        </p:spPr>
        <p:txBody>
          <a:bodyPr wrap="square">
            <a:spAutoFit/>
          </a:bodyPr>
          <a:lstStyle/>
          <a:p>
            <a:r>
              <a:rPr lang="en-US" dirty="0">
                <a:hlinkClick r:id="rId3"/>
              </a:rPr>
              <a:t>Click to register in Person or Online</a:t>
            </a:r>
            <a:endParaRPr lang="en-US" dirty="0"/>
          </a:p>
        </p:txBody>
      </p:sp>
      <p:sp>
        <p:nvSpPr>
          <p:cNvPr id="16" name="Rectangle 15">
            <a:extLst>
              <a:ext uri="{FF2B5EF4-FFF2-40B4-BE49-F238E27FC236}">
                <a16:creationId xmlns:a16="http://schemas.microsoft.com/office/drawing/2014/main" id="{669E2CD6-2414-1A36-7BF5-A2C44A0D6434}"/>
              </a:ext>
            </a:extLst>
          </p:cNvPr>
          <p:cNvSpPr/>
          <p:nvPr/>
        </p:nvSpPr>
        <p:spPr>
          <a:xfrm>
            <a:off x="1629053" y="5280198"/>
            <a:ext cx="4158561" cy="80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97E99A3-DA33-4F7E-42EA-BDCE99E74051}"/>
              </a:ext>
            </a:extLst>
          </p:cNvPr>
          <p:cNvSpPr txBox="1"/>
          <p:nvPr/>
        </p:nvSpPr>
        <p:spPr>
          <a:xfrm>
            <a:off x="1629053" y="5257831"/>
            <a:ext cx="4163209" cy="769441"/>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Learn to maximize your income with tips about:</a:t>
            </a:r>
          </a:p>
          <a:p>
            <a:pPr marL="285750" indent="-285750">
              <a:buFont typeface="Arial" panose="020B0604020202020204" pitchFamily="34" charset="0"/>
              <a:buChar char="•"/>
            </a:pPr>
            <a:r>
              <a:rPr lang="en-US" sz="1100" b="1" dirty="0">
                <a:latin typeface="Arial" panose="020B0604020202020204" pitchFamily="34" charset="0"/>
                <a:cs typeface="Arial" panose="020B0604020202020204" pitchFamily="34" charset="0"/>
              </a:rPr>
              <a:t>Creating a budget</a:t>
            </a:r>
          </a:p>
          <a:p>
            <a:pPr marL="285750" indent="-285750">
              <a:buFont typeface="Arial" panose="020B0604020202020204" pitchFamily="34" charset="0"/>
              <a:buChar char="•"/>
            </a:pPr>
            <a:r>
              <a:rPr lang="en-US" sz="1100" b="1" dirty="0">
                <a:latin typeface="Arial" panose="020B0604020202020204" pitchFamily="34" charset="0"/>
                <a:cs typeface="Arial" panose="020B0604020202020204" pitchFamily="34" charset="0"/>
              </a:rPr>
              <a:t>Avoiding identity scams</a:t>
            </a:r>
          </a:p>
          <a:p>
            <a:pPr marL="285750" indent="-285750">
              <a:buFont typeface="Arial" panose="020B0604020202020204" pitchFamily="34" charset="0"/>
              <a:buChar char="•"/>
            </a:pPr>
            <a:r>
              <a:rPr lang="en-US" sz="1100" b="1" dirty="0">
                <a:latin typeface="Arial" panose="020B0604020202020204" pitchFamily="34" charset="0"/>
                <a:cs typeface="Arial" panose="020B0604020202020204" pitchFamily="34" charset="0"/>
              </a:rPr>
              <a:t>Working side hustles</a:t>
            </a:r>
          </a:p>
        </p:txBody>
      </p:sp>
      <p:sp>
        <p:nvSpPr>
          <p:cNvPr id="18" name="Rectangle 17">
            <a:extLst>
              <a:ext uri="{FF2B5EF4-FFF2-40B4-BE49-F238E27FC236}">
                <a16:creationId xmlns:a16="http://schemas.microsoft.com/office/drawing/2014/main" id="{BD910F40-AE2A-3D96-D888-B68D20392E40}"/>
              </a:ext>
            </a:extLst>
          </p:cNvPr>
          <p:cNvSpPr/>
          <p:nvPr/>
        </p:nvSpPr>
        <p:spPr>
          <a:xfrm>
            <a:off x="1629053" y="6291059"/>
            <a:ext cx="4494737" cy="67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512D8D0-843A-0D5C-0E24-A8029DB8E157}"/>
              </a:ext>
            </a:extLst>
          </p:cNvPr>
          <p:cNvSpPr txBox="1"/>
          <p:nvPr/>
        </p:nvSpPr>
        <p:spPr>
          <a:xfrm>
            <a:off x="1601182" y="6177592"/>
            <a:ext cx="4744122" cy="769441"/>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Also learn about programs to stretch your dollars, including:</a:t>
            </a:r>
          </a:p>
          <a:p>
            <a:pPr marL="285750" indent="-285750">
              <a:buFont typeface="Arial" panose="020B0604020202020204" pitchFamily="34" charset="0"/>
              <a:buChar char="•"/>
            </a:pPr>
            <a:r>
              <a:rPr lang="en-US" sz="1100" b="1" dirty="0">
                <a:latin typeface="Arial" panose="020B0604020202020204" pitchFamily="34" charset="0"/>
                <a:cs typeface="Arial" panose="020B0604020202020204" pitchFamily="34" charset="0"/>
              </a:rPr>
              <a:t>NEW child tax credit</a:t>
            </a:r>
          </a:p>
          <a:p>
            <a:pPr marL="285750" indent="-285750">
              <a:buFont typeface="Arial" panose="020B0604020202020204" pitchFamily="34" charset="0"/>
              <a:buChar char="•"/>
            </a:pPr>
            <a:r>
              <a:rPr lang="en-US" sz="1100" b="1" dirty="0">
                <a:latin typeface="Arial" panose="020B0604020202020204" pitchFamily="34" charset="0"/>
                <a:cs typeface="Arial" panose="020B0604020202020204" pitchFamily="34" charset="0"/>
              </a:rPr>
              <a:t>Rental and utility assistance programs</a:t>
            </a:r>
          </a:p>
          <a:p>
            <a:pPr marL="285750" indent="-285750">
              <a:buFont typeface="Arial" panose="020B0604020202020204" pitchFamily="34" charset="0"/>
              <a:buChar char="•"/>
            </a:pPr>
            <a:r>
              <a:rPr lang="en-US" sz="1100" b="1" dirty="0">
                <a:latin typeface="Arial" panose="020B0604020202020204" pitchFamily="34" charset="0"/>
                <a:cs typeface="Arial" panose="020B0604020202020204" pitchFamily="34" charset="0"/>
              </a:rPr>
              <a:t>Maximizing payroll deductions</a:t>
            </a:r>
          </a:p>
        </p:txBody>
      </p:sp>
      <p:sp>
        <p:nvSpPr>
          <p:cNvPr id="20" name="Rectangle 19">
            <a:extLst>
              <a:ext uri="{FF2B5EF4-FFF2-40B4-BE49-F238E27FC236}">
                <a16:creationId xmlns:a16="http://schemas.microsoft.com/office/drawing/2014/main" id="{5FA29F3E-6357-4118-680C-91A053A33AEE}"/>
              </a:ext>
            </a:extLst>
          </p:cNvPr>
          <p:cNvSpPr/>
          <p:nvPr/>
        </p:nvSpPr>
        <p:spPr>
          <a:xfrm>
            <a:off x="1629053" y="7097353"/>
            <a:ext cx="4330683" cy="67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E73C864-72CA-FF7F-E1DC-E566FA918AC7}"/>
              </a:ext>
            </a:extLst>
          </p:cNvPr>
          <p:cNvSpPr txBox="1"/>
          <p:nvPr/>
        </p:nvSpPr>
        <p:spPr>
          <a:xfrm>
            <a:off x="1629053" y="7075595"/>
            <a:ext cx="4158561" cy="600164"/>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Speaker</a:t>
            </a:r>
          </a:p>
          <a:p>
            <a:r>
              <a:rPr lang="en-US" sz="1100" b="1" dirty="0">
                <a:latin typeface="Arial" panose="020B0604020202020204" pitchFamily="34" charset="0"/>
                <a:cs typeface="Arial" panose="020B0604020202020204" pitchFamily="34" charset="0"/>
              </a:rPr>
              <a:t>Liz </a:t>
            </a:r>
            <a:r>
              <a:rPr lang="en-US" sz="1100" b="1" dirty="0" err="1">
                <a:latin typeface="Arial" panose="020B0604020202020204" pitchFamily="34" charset="0"/>
                <a:cs typeface="Arial" panose="020B0604020202020204" pitchFamily="34" charset="0"/>
              </a:rPr>
              <a:t>Werning</a:t>
            </a:r>
            <a:r>
              <a:rPr lang="en-US" sz="1100" b="1" dirty="0">
                <a:latin typeface="Arial" panose="020B0604020202020204" pitchFamily="34" charset="0"/>
                <a:cs typeface="Arial" panose="020B0604020202020204" pitchFamily="34" charset="0"/>
              </a:rPr>
              <a:t>, Manager of Housing Counseling Programs</a:t>
            </a:r>
          </a:p>
          <a:p>
            <a:r>
              <a:rPr lang="en-US" sz="1100" b="1" dirty="0">
                <a:latin typeface="Arial" panose="020B0604020202020204" pitchFamily="34" charset="0"/>
                <a:cs typeface="Arial" panose="020B0604020202020204" pitchFamily="34" charset="0"/>
              </a:rPr>
              <a:t>Lake County Housing Authority</a:t>
            </a:r>
          </a:p>
        </p:txBody>
      </p:sp>
    </p:spTree>
    <p:extLst>
      <p:ext uri="{BB962C8B-B14F-4D97-AF65-F5344CB8AC3E}">
        <p14:creationId xmlns:p14="http://schemas.microsoft.com/office/powerpoint/2010/main" val="60431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B7166-9042-3001-2BD1-316C7C0FC2C8}"/>
              </a:ext>
            </a:extLst>
          </p:cNvPr>
          <p:cNvPicPr>
            <a:picLocks noChangeAspect="1"/>
          </p:cNvPicPr>
          <p:nvPr/>
        </p:nvPicPr>
        <p:blipFill rotWithShape="1">
          <a:blip r:embed="rId2"/>
          <a:srcRect l="30101" t="8869" r="34040" b="6342"/>
          <a:stretch/>
        </p:blipFill>
        <p:spPr>
          <a:xfrm>
            <a:off x="281681" y="277091"/>
            <a:ext cx="6294638" cy="8368146"/>
          </a:xfrm>
          <a:prstGeom prst="rect">
            <a:avLst/>
          </a:prstGeom>
        </p:spPr>
      </p:pic>
    </p:spTree>
    <p:extLst>
      <p:ext uri="{BB962C8B-B14F-4D97-AF65-F5344CB8AC3E}">
        <p14:creationId xmlns:p14="http://schemas.microsoft.com/office/powerpoint/2010/main" val="198559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Colorful Fresh Panoramic Spring Banner Stock Image - Image of ...">
            <a:extLst>
              <a:ext uri="{FF2B5EF4-FFF2-40B4-BE49-F238E27FC236}">
                <a16:creationId xmlns:a16="http://schemas.microsoft.com/office/drawing/2014/main" id="{145B2C63-93CE-DC34-D306-AB33A27AB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3" y="0"/>
            <a:ext cx="6805729" cy="13592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1473F2-D9AA-BEAB-42D2-5930904D30EB}"/>
              </a:ext>
            </a:extLst>
          </p:cNvPr>
          <p:cNvSpPr txBox="1"/>
          <p:nvPr/>
        </p:nvSpPr>
        <p:spPr>
          <a:xfrm>
            <a:off x="573602" y="327607"/>
            <a:ext cx="4450405" cy="338554"/>
          </a:xfrm>
          <a:prstGeom prst="rect">
            <a:avLst/>
          </a:prstGeom>
          <a:noFill/>
        </p:spPr>
        <p:txBody>
          <a:bodyPr wrap="square">
            <a:spAutoFit/>
          </a:bodyPr>
          <a:lstStyle/>
          <a:p>
            <a:pPr algn="l"/>
            <a:r>
              <a:rPr lang="en-US" sz="1600" b="1" i="0" dirty="0">
                <a:effectLst/>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Some </a:t>
            </a:r>
            <a:r>
              <a:rPr lang="en-US" sz="1600" b="1" i="0" dirty="0">
                <a:effectLst/>
                <a:latin typeface="Arial" panose="020B0604020202020204" pitchFamily="34" charset="0"/>
                <a:cs typeface="Arial" panose="020B0604020202020204" pitchFamily="34" charset="0"/>
              </a:rPr>
              <a:t>ESL Vocabulary Words for Spring</a:t>
            </a:r>
          </a:p>
        </p:txBody>
      </p:sp>
      <p:sp>
        <p:nvSpPr>
          <p:cNvPr id="8" name="TextBox 7">
            <a:extLst>
              <a:ext uri="{FF2B5EF4-FFF2-40B4-BE49-F238E27FC236}">
                <a16:creationId xmlns:a16="http://schemas.microsoft.com/office/drawing/2014/main" id="{A8FE1FB5-8AC5-AAE7-B9B4-D174A3E139F1}"/>
              </a:ext>
            </a:extLst>
          </p:cNvPr>
          <p:cNvSpPr txBox="1"/>
          <p:nvPr/>
        </p:nvSpPr>
        <p:spPr>
          <a:xfrm>
            <a:off x="115787" y="1376976"/>
            <a:ext cx="6626426" cy="1015663"/>
          </a:xfrm>
          <a:prstGeom prst="rect">
            <a:avLst/>
          </a:prstGeom>
          <a:noFill/>
        </p:spPr>
        <p:txBody>
          <a:bodyPr wrap="square">
            <a:spAutoFit/>
          </a:bodyPr>
          <a:lstStyle/>
          <a:p>
            <a:pPr algn="l"/>
            <a:r>
              <a:rPr lang="en-US" sz="1200" b="0" i="0" dirty="0">
                <a:solidFill>
                  <a:srgbClr val="555555"/>
                </a:solidFill>
                <a:effectLst/>
                <a:latin typeface="Arial" panose="020B0604020202020204" pitchFamily="34" charset="0"/>
                <a:cs typeface="Arial" panose="020B0604020202020204" pitchFamily="34" charset="0"/>
              </a:rPr>
              <a:t>Spring is a beautiful season. It brings warmth, growth and of course, </a:t>
            </a:r>
            <a:r>
              <a:rPr lang="en-US" sz="1200" b="0" i="0" u="none" strike="noStrike" dirty="0">
                <a:solidFill>
                  <a:srgbClr val="0070F4"/>
                </a:solidFill>
                <a:effectLst/>
                <a:latin typeface="Arial" panose="020B0604020202020204" pitchFamily="34" charset="0"/>
                <a:cs typeface="Arial" panose="020B0604020202020204" pitchFamily="34" charset="0"/>
                <a:hlinkClick r:id="rId3"/>
              </a:rPr>
              <a:t>new words</a:t>
            </a:r>
            <a:r>
              <a:rPr lang="en-US" sz="1200" b="0" i="0" dirty="0">
                <a:solidFill>
                  <a:srgbClr val="555555"/>
                </a:solidFill>
                <a:effectLst/>
                <a:latin typeface="Arial" panose="020B0604020202020204" pitchFamily="34" charset="0"/>
                <a:cs typeface="Arial" panose="020B0604020202020204" pitchFamily="34" charset="0"/>
              </a:rPr>
              <a:t>.</a:t>
            </a:r>
          </a:p>
          <a:p>
            <a:pPr algn="l"/>
            <a:r>
              <a:rPr lang="en-US" sz="1200" b="0" i="0" dirty="0">
                <a:solidFill>
                  <a:srgbClr val="555555"/>
                </a:solidFill>
                <a:effectLst/>
                <a:latin typeface="Arial" panose="020B0604020202020204" pitchFamily="34" charset="0"/>
                <a:cs typeface="Arial" panose="020B0604020202020204" pitchFamily="34" charset="0"/>
              </a:rPr>
              <a:t>Speaking about the weather is something English speakers do wherever they are—</a:t>
            </a:r>
            <a:r>
              <a:rPr lang="en-US" sz="1200" b="0" i="0" u="none" strike="noStrike" dirty="0">
                <a:solidFill>
                  <a:srgbClr val="0070F4"/>
                </a:solidFill>
                <a:effectLst/>
                <a:latin typeface="Arial" panose="020B0604020202020204" pitchFamily="34" charset="0"/>
                <a:cs typeface="Arial" panose="020B0604020202020204" pitchFamily="34" charset="0"/>
                <a:hlinkClick r:id="rId4"/>
              </a:rPr>
              <a:t>in every season</a:t>
            </a:r>
            <a:r>
              <a:rPr lang="en-US" sz="1200" b="0" i="0" dirty="0">
                <a:solidFill>
                  <a:srgbClr val="555555"/>
                </a:solidFill>
                <a:effectLst/>
                <a:latin typeface="Arial" panose="020B0604020202020204" pitchFamily="34" charset="0"/>
                <a:cs typeface="Arial" panose="020B0604020202020204" pitchFamily="34" charset="0"/>
              </a:rPr>
              <a:t>. So knowing how to speak about spring will give you something </a:t>
            </a:r>
            <a:r>
              <a:rPr lang="en-US" sz="1200" b="0" i="0" u="none" strike="noStrike" dirty="0">
                <a:solidFill>
                  <a:srgbClr val="0070F4"/>
                </a:solidFill>
                <a:effectLst/>
                <a:latin typeface="Arial" panose="020B0604020202020204" pitchFamily="34" charset="0"/>
                <a:cs typeface="Arial" panose="020B0604020202020204" pitchFamily="34" charset="0"/>
                <a:hlinkClick r:id="rId5"/>
              </a:rPr>
              <a:t>to chat about with any native English speaker</a:t>
            </a:r>
            <a:r>
              <a:rPr lang="en-US" sz="1200" b="0" i="0" dirty="0">
                <a:solidFill>
                  <a:srgbClr val="555555"/>
                </a:solidFill>
                <a:effectLst/>
                <a:latin typeface="Arial" panose="020B0604020202020204" pitchFamily="34" charset="0"/>
                <a:cs typeface="Arial" panose="020B0604020202020204" pitchFamily="34" charset="0"/>
              </a:rPr>
              <a:t>. Let your knowledge grow this spring, too, with these useful spring vocabulary </a:t>
            </a:r>
            <a:r>
              <a:rPr lang="en-US" sz="1200" b="0" i="0" u="none" strike="noStrike" dirty="0">
                <a:solidFill>
                  <a:srgbClr val="0070F4"/>
                </a:solidFill>
                <a:effectLst/>
                <a:latin typeface="Arial" panose="020B0604020202020204" pitchFamily="34" charset="0"/>
                <a:cs typeface="Arial" panose="020B0604020202020204" pitchFamily="34" charset="0"/>
                <a:hlinkClick r:id="rId6"/>
              </a:rPr>
              <a:t>words in English</a:t>
            </a:r>
            <a:r>
              <a:rPr lang="en-US" sz="1200" b="0" i="0" dirty="0">
                <a:solidFill>
                  <a:srgbClr val="555555"/>
                </a:solidFill>
                <a:effectLst/>
                <a:latin typeface="Arial" panose="020B0604020202020204" pitchFamily="34" charset="0"/>
                <a:cs typeface="Arial" panose="020B0604020202020204" pitchFamily="34" charset="0"/>
              </a:rPr>
              <a:t>.</a:t>
            </a:r>
          </a:p>
        </p:txBody>
      </p:sp>
      <p:graphicFrame>
        <p:nvGraphicFramePr>
          <p:cNvPr id="9" name="Table 9">
            <a:extLst>
              <a:ext uri="{FF2B5EF4-FFF2-40B4-BE49-F238E27FC236}">
                <a16:creationId xmlns:a16="http://schemas.microsoft.com/office/drawing/2014/main" id="{17ECA0E2-C726-061C-91DC-034A59ECB14F}"/>
              </a:ext>
            </a:extLst>
          </p:cNvPr>
          <p:cNvGraphicFramePr>
            <a:graphicFrameLocks noGrp="1"/>
          </p:cNvGraphicFramePr>
          <p:nvPr>
            <p:extLst>
              <p:ext uri="{D42A27DB-BD31-4B8C-83A1-F6EECF244321}">
                <p14:modId xmlns:p14="http://schemas.microsoft.com/office/powerpoint/2010/main" val="2698514888"/>
              </p:ext>
            </p:extLst>
          </p:nvPr>
        </p:nvGraphicFramePr>
        <p:xfrm>
          <a:off x="205435" y="2410372"/>
          <a:ext cx="6447121" cy="4679881"/>
        </p:xfrm>
        <a:graphic>
          <a:graphicData uri="http://schemas.openxmlformats.org/drawingml/2006/table">
            <a:tbl>
              <a:tblPr firstRow="1" bandRow="1">
                <a:tableStyleId>{8799B23B-EC83-4686-B30A-512413B5E67A}</a:tableStyleId>
              </a:tblPr>
              <a:tblGrid>
                <a:gridCol w="881960">
                  <a:extLst>
                    <a:ext uri="{9D8B030D-6E8A-4147-A177-3AD203B41FA5}">
                      <a16:colId xmlns:a16="http://schemas.microsoft.com/office/drawing/2014/main" val="2351954707"/>
                    </a:ext>
                  </a:extLst>
                </a:gridCol>
                <a:gridCol w="5565161">
                  <a:extLst>
                    <a:ext uri="{9D8B030D-6E8A-4147-A177-3AD203B41FA5}">
                      <a16:colId xmlns:a16="http://schemas.microsoft.com/office/drawing/2014/main" val="557570963"/>
                    </a:ext>
                  </a:extLst>
                </a:gridCol>
              </a:tblGrid>
              <a:tr h="222625">
                <a:tc>
                  <a:txBody>
                    <a:bodyPr/>
                    <a:lstStyle/>
                    <a:p>
                      <a:r>
                        <a:rPr lang="en-US" sz="1100" b="1" i="0" kern="1200" dirty="0">
                          <a:solidFill>
                            <a:schemeClr val="tx1"/>
                          </a:solidFill>
                          <a:effectLst/>
                          <a:latin typeface="Arial" panose="020B0604020202020204" pitchFamily="34" charset="0"/>
                          <a:ea typeface="+mn-ea"/>
                          <a:cs typeface="Arial" panose="020B0604020202020204" pitchFamily="34" charset="0"/>
                        </a:rPr>
                        <a:t>1. Spring fever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Are you having trouble sitting still? Do you suddenly feel excited and ready to go on an adventure? You might have </a:t>
                      </a:r>
                      <a:r>
                        <a:rPr lang="en-US" sz="1100" b="1" i="1" kern="1200" dirty="0">
                          <a:solidFill>
                            <a:schemeClr val="tx1"/>
                          </a:solidFill>
                          <a:effectLst/>
                          <a:latin typeface="Arial" panose="020B0604020202020204" pitchFamily="34" charset="0"/>
                          <a:ea typeface="+mn-ea"/>
                          <a:cs typeface="Arial" panose="020B0604020202020204" pitchFamily="34" charset="0"/>
                        </a:rPr>
                        <a:t>spring fever</a:t>
                      </a:r>
                      <a:r>
                        <a:rPr lang="en-US" sz="1100" b="1" i="0" kern="1200" dirty="0">
                          <a:solidFill>
                            <a:schemeClr val="tx1"/>
                          </a:solidFill>
                          <a:effectLst/>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4087585696"/>
                  </a:ext>
                </a:extLst>
              </a:tr>
              <a:tr h="412630">
                <a:tc>
                  <a:txBody>
                    <a:bodyPr/>
                    <a:lstStyle/>
                    <a:p>
                      <a:pPr algn="l"/>
                      <a:r>
                        <a:rPr lang="en-US" sz="1100" b="1" i="0" dirty="0">
                          <a:solidFill>
                            <a:srgbClr val="222222"/>
                          </a:solidFill>
                          <a:effectLst/>
                          <a:latin typeface="Arial" panose="020B0604020202020204" pitchFamily="34" charset="0"/>
                          <a:cs typeface="Arial" panose="020B0604020202020204" pitchFamily="34" charset="0"/>
                        </a:rPr>
                        <a:t>2. Spring cleaning</a:t>
                      </a:r>
                    </a:p>
                  </a:txBody>
                  <a:tcPr>
                    <a:noFill/>
                  </a:tcPr>
                </a:tc>
                <a:tc>
                  <a:txBody>
                    <a:bodyPr/>
                    <a:lstStyle/>
                    <a:p>
                      <a:pPr algn="l"/>
                      <a:r>
                        <a:rPr lang="en-US" sz="1100" b="0" i="0" dirty="0">
                          <a:solidFill>
                            <a:srgbClr val="555555"/>
                          </a:solidFill>
                          <a:effectLst/>
                          <a:latin typeface="Arial" panose="020B0604020202020204" pitchFamily="34" charset="0"/>
                          <a:cs typeface="Arial" panose="020B0604020202020204" pitchFamily="34" charset="0"/>
                        </a:rPr>
                        <a:t>When the cold winter is over, it’s time to put away the warm clothes. Many people use this clothes changing as an excuse to clean the entire house.</a:t>
                      </a:r>
                    </a:p>
                  </a:txBody>
                  <a:tcPr>
                    <a:noFill/>
                  </a:tcPr>
                </a:tc>
                <a:extLst>
                  <a:ext uri="{0D108BD9-81ED-4DB2-BD59-A6C34878D82A}">
                    <a16:rowId xmlns:a16="http://schemas.microsoft.com/office/drawing/2014/main" val="3001913700"/>
                  </a:ext>
                </a:extLst>
              </a:tr>
              <a:tr h="574734">
                <a:tc>
                  <a:txBody>
                    <a:bodyPr/>
                    <a:lstStyle/>
                    <a:p>
                      <a:r>
                        <a:rPr lang="en-US" sz="1100" b="1" i="0" kern="1200" dirty="0">
                          <a:solidFill>
                            <a:schemeClr val="tx1"/>
                          </a:solidFill>
                          <a:effectLst/>
                          <a:latin typeface="Arial" panose="020B0604020202020204" pitchFamily="34" charset="0"/>
                          <a:ea typeface="+mn-ea"/>
                          <a:cs typeface="Arial" panose="020B0604020202020204" pitchFamily="34" charset="0"/>
                        </a:rPr>
                        <a:t>3. Spring break</a:t>
                      </a:r>
                    </a:p>
                    <a:p>
                      <a:endParaRPr lang="en-US" sz="1100" dirty="0">
                        <a:latin typeface="Arial" panose="020B0604020202020204" pitchFamily="34" charset="0"/>
                        <a:cs typeface="Arial" panose="020B0604020202020204" pitchFamily="34" charset="0"/>
                      </a:endParaRPr>
                    </a:p>
                  </a:txBody>
                  <a:tcP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In America, schools have vacation in the spring, usually in April, around Easter. It’s usually a week-long, and many students take the chance to go out and have a fun time.</a:t>
                      </a:r>
                    </a:p>
                  </a:txBody>
                  <a:tcPr>
                    <a:noFill/>
                  </a:tcPr>
                </a:tc>
                <a:extLst>
                  <a:ext uri="{0D108BD9-81ED-4DB2-BD59-A6C34878D82A}">
                    <a16:rowId xmlns:a16="http://schemas.microsoft.com/office/drawing/2014/main" val="226539919"/>
                  </a:ext>
                </a:extLst>
              </a:tr>
              <a:tr h="5747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Arial" panose="020B0604020202020204" pitchFamily="34" charset="0"/>
                          <a:ea typeface="+mn-ea"/>
                          <a:cs typeface="Arial" panose="020B0604020202020204" pitchFamily="34" charset="0"/>
                        </a:rPr>
                        <a:t>4. Breeze</a:t>
                      </a:r>
                    </a:p>
                    <a:p>
                      <a:endParaRPr lang="en-US" sz="1100" dirty="0">
                        <a:latin typeface="Arial" panose="020B0604020202020204" pitchFamily="34" charset="0"/>
                        <a:cs typeface="Arial" panose="020B0604020202020204" pitchFamily="34" charset="0"/>
                      </a:endParaRPr>
                    </a:p>
                  </a:txBody>
                  <a:tcPr>
                    <a:noFill/>
                  </a:tcPr>
                </a:tc>
                <a:tc>
                  <a:txBody>
                    <a:bodyPr/>
                    <a:lstStyle/>
                    <a:p>
                      <a:r>
                        <a:rPr lang="en-US" sz="1100" b="0" i="0" kern="1200" dirty="0">
                          <a:solidFill>
                            <a:schemeClr val="tx1"/>
                          </a:solidFill>
                          <a:effectLst/>
                          <a:latin typeface="Arial" panose="020B0604020202020204" pitchFamily="34" charset="0"/>
                          <a:ea typeface="+mn-ea"/>
                          <a:cs typeface="Arial" panose="020B0604020202020204" pitchFamily="34" charset="0"/>
                        </a:rPr>
                        <a:t>A </a:t>
                      </a:r>
                      <a:r>
                        <a:rPr lang="en-US" sz="1100" b="0" i="1" kern="1200" dirty="0">
                          <a:solidFill>
                            <a:schemeClr val="tx1"/>
                          </a:solidFill>
                          <a:effectLst/>
                          <a:latin typeface="Arial" panose="020B0604020202020204" pitchFamily="34" charset="0"/>
                          <a:ea typeface="+mn-ea"/>
                          <a:cs typeface="Arial" panose="020B0604020202020204" pitchFamily="34" charset="0"/>
                        </a:rPr>
                        <a:t>breeze</a:t>
                      </a:r>
                      <a:r>
                        <a:rPr lang="en-US" sz="1100" b="0" i="0" kern="1200" dirty="0">
                          <a:solidFill>
                            <a:schemeClr val="tx1"/>
                          </a:solidFill>
                          <a:effectLst/>
                          <a:latin typeface="Arial" panose="020B0604020202020204" pitchFamily="34" charset="0"/>
                          <a:ea typeface="+mn-ea"/>
                          <a:cs typeface="Arial" panose="020B0604020202020204" pitchFamily="34" charset="0"/>
                        </a:rPr>
                        <a:t> is a soft and gentle wind, usually pleasant and not uncomfortable. </a:t>
                      </a:r>
                      <a:r>
                        <a:rPr lang="en-US" sz="1100" b="1" i="1" kern="1200" dirty="0">
                          <a:solidFill>
                            <a:schemeClr val="tx1"/>
                          </a:solidFill>
                          <a:effectLst/>
                          <a:latin typeface="Arial" panose="020B0604020202020204" pitchFamily="34" charset="0"/>
                          <a:ea typeface="+mn-ea"/>
                          <a:cs typeface="Arial" panose="020B0604020202020204" pitchFamily="34" charset="0"/>
                        </a:rPr>
                        <a:t>Breeze</a:t>
                      </a:r>
                      <a:r>
                        <a:rPr lang="en-US" sz="1100" b="0" i="0" kern="1200" dirty="0">
                          <a:solidFill>
                            <a:schemeClr val="tx1"/>
                          </a:solidFill>
                          <a:effectLst/>
                          <a:latin typeface="Arial" panose="020B0604020202020204" pitchFamily="34" charset="0"/>
                          <a:ea typeface="+mn-ea"/>
                          <a:cs typeface="Arial" panose="020B0604020202020204" pitchFamily="34" charset="0"/>
                        </a:rPr>
                        <a:t> can also be used to mean that something is very easy, as in “passing that test was </a:t>
                      </a:r>
                      <a:r>
                        <a:rPr lang="en-US" sz="1100" b="0" i="1" kern="1200" dirty="0">
                          <a:solidFill>
                            <a:schemeClr val="tx1"/>
                          </a:solidFill>
                          <a:effectLst/>
                          <a:latin typeface="Arial" panose="020B0604020202020204" pitchFamily="34" charset="0"/>
                          <a:ea typeface="+mn-ea"/>
                          <a:cs typeface="Arial" panose="020B0604020202020204" pitchFamily="34" charset="0"/>
                        </a:rPr>
                        <a:t>a</a:t>
                      </a:r>
                      <a:r>
                        <a:rPr lang="en-US" sz="1100" b="0" i="0" kern="1200" dirty="0">
                          <a:solidFill>
                            <a:schemeClr val="tx1"/>
                          </a:solidFill>
                          <a:effectLst/>
                          <a:latin typeface="Arial" panose="020B0604020202020204" pitchFamily="34" charset="0"/>
                          <a:ea typeface="+mn-ea"/>
                          <a:cs typeface="Arial" panose="020B0604020202020204" pitchFamily="34" charset="0"/>
                        </a:rPr>
                        <a:t> </a:t>
                      </a:r>
                      <a:r>
                        <a:rPr lang="en-US" sz="1100" b="0" i="1" kern="1200" dirty="0">
                          <a:solidFill>
                            <a:schemeClr val="tx1"/>
                          </a:solidFill>
                          <a:effectLst/>
                          <a:latin typeface="Arial" panose="020B0604020202020204" pitchFamily="34" charset="0"/>
                          <a:ea typeface="+mn-ea"/>
                          <a:cs typeface="Arial" panose="020B0604020202020204" pitchFamily="34" charset="0"/>
                        </a:rPr>
                        <a:t>breeze</a:t>
                      </a:r>
                      <a:r>
                        <a:rPr lang="en-US" sz="1100" b="0" i="0" kern="1200" dirty="0">
                          <a:solidFill>
                            <a:schemeClr val="tx1"/>
                          </a:solidFill>
                          <a:effectLst/>
                          <a:latin typeface="Arial" panose="020B0604020202020204" pitchFamily="34" charset="0"/>
                          <a:ea typeface="+mn-ea"/>
                          <a:cs typeface="Arial" panose="020B0604020202020204" pitchFamily="34" charset="0"/>
                        </a:rPr>
                        <a:t> because I studied hard.”</a:t>
                      </a:r>
                    </a:p>
                  </a:txBody>
                  <a:tcPr>
                    <a:noFill/>
                  </a:tcPr>
                </a:tc>
                <a:extLst>
                  <a:ext uri="{0D108BD9-81ED-4DB2-BD59-A6C34878D82A}">
                    <a16:rowId xmlns:a16="http://schemas.microsoft.com/office/drawing/2014/main" val="2731930950"/>
                  </a:ext>
                </a:extLst>
              </a:tr>
              <a:tr h="4126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Arial" panose="020B0604020202020204" pitchFamily="34" charset="0"/>
                          <a:ea typeface="+mn-ea"/>
                          <a:cs typeface="Arial" panose="020B0604020202020204" pitchFamily="34" charset="0"/>
                        </a:rPr>
                        <a:t>5. Shower</a:t>
                      </a:r>
                    </a:p>
                    <a:p>
                      <a:endParaRPr lang="en-US" sz="1100" dirty="0">
                        <a:latin typeface="Arial" panose="020B0604020202020204" pitchFamily="34" charset="0"/>
                        <a:cs typeface="Arial" panose="020B0604020202020204" pitchFamily="34" charset="0"/>
                      </a:endParaRPr>
                    </a:p>
                  </a:txBody>
                  <a:tcPr>
                    <a:noFill/>
                  </a:tcPr>
                </a:tc>
                <a:tc>
                  <a:txBody>
                    <a:bodyPr/>
                    <a:lstStyle/>
                    <a:p>
                      <a:r>
                        <a:rPr lang="en-US" sz="1100" b="0" i="0" kern="1200" dirty="0">
                          <a:solidFill>
                            <a:schemeClr val="tx1"/>
                          </a:solidFill>
                          <a:effectLst/>
                          <a:latin typeface="Arial" panose="020B0604020202020204" pitchFamily="34" charset="0"/>
                          <a:ea typeface="+mn-ea"/>
                          <a:cs typeface="Arial" panose="020B0604020202020204" pitchFamily="34" charset="0"/>
                        </a:rPr>
                        <a:t>You probably take a shower every morning, but in weather, a </a:t>
                      </a:r>
                      <a:r>
                        <a:rPr lang="en-US" sz="1100" b="1" i="1" kern="1200" dirty="0">
                          <a:solidFill>
                            <a:schemeClr val="tx1"/>
                          </a:solidFill>
                          <a:effectLst/>
                          <a:latin typeface="Arial" panose="020B0604020202020204" pitchFamily="34" charset="0"/>
                          <a:ea typeface="+mn-ea"/>
                          <a:cs typeface="Arial" panose="020B0604020202020204" pitchFamily="34" charset="0"/>
                        </a:rPr>
                        <a:t>shower</a:t>
                      </a:r>
                      <a:r>
                        <a:rPr lang="en-US" sz="1100" b="1" i="0" kern="1200" dirty="0">
                          <a:solidFill>
                            <a:schemeClr val="tx1"/>
                          </a:solidFill>
                          <a:effectLst/>
                          <a:latin typeface="Arial" panose="020B0604020202020204" pitchFamily="34" charset="0"/>
                          <a:ea typeface="+mn-ea"/>
                          <a:cs typeface="Arial" panose="020B0604020202020204" pitchFamily="34" charset="0"/>
                        </a:rPr>
                        <a:t> </a:t>
                      </a:r>
                      <a:r>
                        <a:rPr lang="en-US" sz="1100" b="0" i="0" kern="1200" dirty="0">
                          <a:solidFill>
                            <a:schemeClr val="tx1"/>
                          </a:solidFill>
                          <a:effectLst/>
                          <a:latin typeface="Arial" panose="020B0604020202020204" pitchFamily="34" charset="0"/>
                          <a:ea typeface="+mn-ea"/>
                          <a:cs typeface="Arial" panose="020B0604020202020204" pitchFamily="34" charset="0"/>
                        </a:rPr>
                        <a:t>is a light rain. It takes a lot of rain to make a lot of things grow, so spring can be a very rainy season.</a:t>
                      </a:r>
                    </a:p>
                  </a:txBody>
                  <a:tcPr>
                    <a:noFill/>
                  </a:tcPr>
                </a:tc>
                <a:extLst>
                  <a:ext uri="{0D108BD9-81ED-4DB2-BD59-A6C34878D82A}">
                    <a16:rowId xmlns:a16="http://schemas.microsoft.com/office/drawing/2014/main" val="3897928129"/>
                  </a:ext>
                </a:extLst>
              </a:tr>
              <a:tr h="412630">
                <a:tc>
                  <a:txBody>
                    <a:bodyPr/>
                    <a:lstStyle/>
                    <a:p>
                      <a:pPr algn="l"/>
                      <a:r>
                        <a:rPr lang="en-US" sz="1100" b="1" i="0" dirty="0">
                          <a:solidFill>
                            <a:srgbClr val="222222"/>
                          </a:solidFill>
                          <a:effectLst/>
                          <a:latin typeface="Arial" panose="020B0604020202020204" pitchFamily="34" charset="0"/>
                          <a:cs typeface="Arial" panose="020B0604020202020204" pitchFamily="34" charset="0"/>
                        </a:rPr>
                        <a:t>7. Puddles</a:t>
                      </a:r>
                    </a:p>
                  </a:txBody>
                  <a:tcPr>
                    <a:noFill/>
                  </a:tcPr>
                </a:tc>
                <a:tc>
                  <a:txBody>
                    <a:bodyPr/>
                    <a:lstStyle/>
                    <a:p>
                      <a:pPr algn="l"/>
                      <a:r>
                        <a:rPr lang="en-US" sz="1100" b="0" i="0" dirty="0">
                          <a:solidFill>
                            <a:srgbClr val="555555"/>
                          </a:solidFill>
                          <a:effectLst/>
                          <a:latin typeface="Arial" panose="020B0604020202020204" pitchFamily="34" charset="0"/>
                          <a:cs typeface="Arial" panose="020B0604020202020204" pitchFamily="34" charset="0"/>
                        </a:rPr>
                        <a:t>Once all that rain is done, you’re left with </a:t>
                      </a:r>
                      <a:r>
                        <a:rPr lang="en-US" sz="1100" b="1" i="1" dirty="0">
                          <a:solidFill>
                            <a:srgbClr val="555555"/>
                          </a:solidFill>
                          <a:effectLst/>
                          <a:latin typeface="Arial" panose="020B0604020202020204" pitchFamily="34" charset="0"/>
                          <a:cs typeface="Arial" panose="020B0604020202020204" pitchFamily="34" charset="0"/>
                        </a:rPr>
                        <a:t>puddles</a:t>
                      </a:r>
                      <a:r>
                        <a:rPr lang="en-US" sz="1100" b="0" i="1" dirty="0">
                          <a:solidFill>
                            <a:srgbClr val="555555"/>
                          </a:solidFill>
                          <a:effectLst/>
                          <a:latin typeface="Arial" panose="020B0604020202020204" pitchFamily="34" charset="0"/>
                          <a:cs typeface="Arial" panose="020B0604020202020204" pitchFamily="34" charset="0"/>
                        </a:rPr>
                        <a:t>.</a:t>
                      </a:r>
                      <a:r>
                        <a:rPr lang="en-US" sz="1100" b="0" i="0" dirty="0">
                          <a:solidFill>
                            <a:srgbClr val="555555"/>
                          </a:solidFill>
                          <a:effectLst/>
                          <a:latin typeface="Arial" panose="020B0604020202020204" pitchFamily="34" charset="0"/>
                          <a:cs typeface="Arial" panose="020B0604020202020204" pitchFamily="34" charset="0"/>
                        </a:rPr>
                        <a:t> </a:t>
                      </a:r>
                      <a:r>
                        <a:rPr lang="en-US" sz="1100" b="1" i="1" dirty="0">
                          <a:solidFill>
                            <a:srgbClr val="555555"/>
                          </a:solidFill>
                          <a:effectLst/>
                          <a:latin typeface="Arial" panose="020B0604020202020204" pitchFamily="34" charset="0"/>
                          <a:cs typeface="Arial" panose="020B0604020202020204" pitchFamily="34" charset="0"/>
                        </a:rPr>
                        <a:t>Puddles </a:t>
                      </a:r>
                      <a:r>
                        <a:rPr lang="en-US" sz="1100" b="0" i="0" dirty="0">
                          <a:solidFill>
                            <a:srgbClr val="555555"/>
                          </a:solidFill>
                          <a:effectLst/>
                          <a:latin typeface="Arial" panose="020B0604020202020204" pitchFamily="34" charset="0"/>
                          <a:cs typeface="Arial" panose="020B0604020202020204" pitchFamily="34" charset="0"/>
                        </a:rPr>
                        <a:t>are small pools of water gathered on the ground. Kids love jumping in muddy puddles!</a:t>
                      </a:r>
                    </a:p>
                  </a:txBody>
                  <a:tcPr>
                    <a:noFill/>
                  </a:tcPr>
                </a:tc>
                <a:extLst>
                  <a:ext uri="{0D108BD9-81ED-4DB2-BD59-A6C34878D82A}">
                    <a16:rowId xmlns:a16="http://schemas.microsoft.com/office/drawing/2014/main" val="297680502"/>
                  </a:ext>
                </a:extLst>
              </a:tr>
              <a:tr h="5747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Arial" panose="020B0604020202020204" pitchFamily="34" charset="0"/>
                          <a:ea typeface="+mn-ea"/>
                          <a:cs typeface="Arial" panose="020B0604020202020204" pitchFamily="34" charset="0"/>
                        </a:rPr>
                        <a:t>8. Thaw</a:t>
                      </a:r>
                    </a:p>
                    <a:p>
                      <a:endParaRPr lang="en-US" sz="1100" dirty="0">
                        <a:latin typeface="Arial" panose="020B0604020202020204" pitchFamily="34" charset="0"/>
                        <a:cs typeface="Arial" panose="020B0604020202020204" pitchFamily="34" charset="0"/>
                      </a:endParaRPr>
                    </a:p>
                  </a:txBody>
                  <a:tcPr>
                    <a:noFill/>
                  </a:tcPr>
                </a:tc>
                <a:tc>
                  <a:txBody>
                    <a:bodyPr/>
                    <a:lstStyle/>
                    <a:p>
                      <a:r>
                        <a:rPr lang="en-US" sz="1100" b="0" i="0" kern="1200" dirty="0">
                          <a:solidFill>
                            <a:schemeClr val="tx1"/>
                          </a:solidFill>
                          <a:effectLst/>
                          <a:latin typeface="Arial" panose="020B0604020202020204" pitchFamily="34" charset="0"/>
                          <a:ea typeface="+mn-ea"/>
                          <a:cs typeface="Arial" panose="020B0604020202020204" pitchFamily="34" charset="0"/>
                        </a:rPr>
                        <a:t>When spring brings warmth and sunshine with it, the snow from the winter begins </a:t>
                      </a:r>
                      <a:r>
                        <a:rPr lang="en-US" sz="1100" b="0" i="1" kern="1200" dirty="0">
                          <a:solidFill>
                            <a:schemeClr val="tx1"/>
                          </a:solidFill>
                          <a:effectLst/>
                          <a:latin typeface="Arial" panose="020B0604020202020204" pitchFamily="34" charset="0"/>
                          <a:ea typeface="+mn-ea"/>
                          <a:cs typeface="Arial" panose="020B0604020202020204" pitchFamily="34" charset="0"/>
                        </a:rPr>
                        <a:t>to </a:t>
                      </a:r>
                      <a:r>
                        <a:rPr lang="en-US" sz="1100" b="1" i="1" kern="1200" dirty="0">
                          <a:solidFill>
                            <a:schemeClr val="tx1"/>
                          </a:solidFill>
                          <a:effectLst/>
                          <a:latin typeface="Arial" panose="020B0604020202020204" pitchFamily="34" charset="0"/>
                          <a:ea typeface="+mn-ea"/>
                          <a:cs typeface="Arial" panose="020B0604020202020204" pitchFamily="34" charset="0"/>
                        </a:rPr>
                        <a:t>thaw</a:t>
                      </a:r>
                      <a:r>
                        <a:rPr lang="en-US" sz="1100" b="1" i="0" kern="1200" dirty="0">
                          <a:solidFill>
                            <a:schemeClr val="tx1"/>
                          </a:solidFill>
                          <a:effectLst/>
                          <a:latin typeface="Arial" panose="020B0604020202020204" pitchFamily="34" charset="0"/>
                          <a:ea typeface="+mn-ea"/>
                          <a:cs typeface="Arial" panose="020B0604020202020204" pitchFamily="34" charset="0"/>
                        </a:rPr>
                        <a:t>, </a:t>
                      </a:r>
                      <a:r>
                        <a:rPr lang="en-US" sz="1100" b="0" i="0" kern="1200" dirty="0">
                          <a:solidFill>
                            <a:schemeClr val="tx1"/>
                          </a:solidFill>
                          <a:effectLst/>
                          <a:latin typeface="Arial" panose="020B0604020202020204" pitchFamily="34" charset="0"/>
                          <a:ea typeface="+mn-ea"/>
                          <a:cs typeface="Arial" panose="020B0604020202020204" pitchFamily="34" charset="0"/>
                        </a:rPr>
                        <a:t>or melt. Sometimes people use the word to speak specifically about early springtime, when this snow melting happens.</a:t>
                      </a:r>
                    </a:p>
                  </a:txBody>
                  <a:tcPr>
                    <a:noFill/>
                  </a:tcPr>
                </a:tc>
                <a:extLst>
                  <a:ext uri="{0D108BD9-81ED-4DB2-BD59-A6C34878D82A}">
                    <a16:rowId xmlns:a16="http://schemas.microsoft.com/office/drawing/2014/main" val="338691062"/>
                  </a:ext>
                </a:extLst>
              </a:tr>
              <a:tr h="5747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Arial" panose="020B0604020202020204" pitchFamily="34" charset="0"/>
                          <a:ea typeface="+mn-ea"/>
                          <a:cs typeface="Arial" panose="020B0604020202020204" pitchFamily="34" charset="0"/>
                        </a:rPr>
                        <a:t>9. Sun-kissed</a:t>
                      </a:r>
                    </a:p>
                    <a:p>
                      <a:endParaRPr lang="en-US" sz="1100" dirty="0">
                        <a:latin typeface="Arial" panose="020B0604020202020204" pitchFamily="34" charset="0"/>
                        <a:cs typeface="Arial" panose="020B0604020202020204" pitchFamily="34" charset="0"/>
                      </a:endParaRPr>
                    </a:p>
                  </a:txBody>
                  <a:tcPr>
                    <a:noFill/>
                  </a:tcPr>
                </a:tc>
                <a:tc>
                  <a:txBody>
                    <a:bodyPr/>
                    <a:lstStyle/>
                    <a:p>
                      <a:r>
                        <a:rPr lang="en-US" sz="1100" b="0" i="0" kern="1200" dirty="0">
                          <a:solidFill>
                            <a:schemeClr val="tx1"/>
                          </a:solidFill>
                          <a:effectLst/>
                          <a:latin typeface="Arial" panose="020B0604020202020204" pitchFamily="34" charset="0"/>
                          <a:ea typeface="+mn-ea"/>
                          <a:cs typeface="Arial" panose="020B0604020202020204" pitchFamily="34" charset="0"/>
                        </a:rPr>
                        <a:t>When something was made warm by the sun, you can just say it was </a:t>
                      </a:r>
                      <a:r>
                        <a:rPr lang="en-US" sz="1100" b="1" i="1" kern="1200" dirty="0">
                          <a:solidFill>
                            <a:schemeClr val="tx1"/>
                          </a:solidFill>
                          <a:effectLst/>
                          <a:latin typeface="Arial" panose="020B0604020202020204" pitchFamily="34" charset="0"/>
                          <a:ea typeface="+mn-ea"/>
                          <a:cs typeface="Arial" panose="020B0604020202020204" pitchFamily="34" charset="0"/>
                        </a:rPr>
                        <a:t>sun-kissed</a:t>
                      </a:r>
                      <a:r>
                        <a:rPr lang="en-US" sz="1100" b="0" i="1" kern="1200" dirty="0">
                          <a:solidFill>
                            <a:schemeClr val="tx1"/>
                          </a:solidFill>
                          <a:effectLst/>
                          <a:latin typeface="Arial" panose="020B0604020202020204" pitchFamily="34" charset="0"/>
                          <a:ea typeface="+mn-ea"/>
                          <a:cs typeface="Arial" panose="020B0604020202020204" pitchFamily="34" charset="0"/>
                        </a:rPr>
                        <a:t>—</a:t>
                      </a:r>
                      <a:r>
                        <a:rPr lang="en-US" sz="1100" b="0" i="0" kern="1200" dirty="0">
                          <a:solidFill>
                            <a:schemeClr val="tx1"/>
                          </a:solidFill>
                          <a:effectLst/>
                          <a:latin typeface="Arial" panose="020B0604020202020204" pitchFamily="34" charset="0"/>
                          <a:ea typeface="+mn-ea"/>
                          <a:cs typeface="Arial" panose="020B0604020202020204" pitchFamily="34" charset="0"/>
                        </a:rPr>
                        <a:t>kissed by the sun. It might be a patch of grass, or even someone who has a nice tan. Isn’t that a nice image, to be kissed by the sun?</a:t>
                      </a:r>
                    </a:p>
                  </a:txBody>
                  <a:tcPr>
                    <a:noFill/>
                  </a:tcPr>
                </a:tc>
                <a:extLst>
                  <a:ext uri="{0D108BD9-81ED-4DB2-BD59-A6C34878D82A}">
                    <a16:rowId xmlns:a16="http://schemas.microsoft.com/office/drawing/2014/main" val="2477844903"/>
                  </a:ext>
                </a:extLst>
              </a:tr>
              <a:tr h="59556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Arial" panose="020B0604020202020204" pitchFamily="34" charset="0"/>
                          <a:ea typeface="+mn-ea"/>
                          <a:cs typeface="Arial" panose="020B0604020202020204" pitchFamily="34" charset="0"/>
                        </a:rPr>
                        <a:t>10. Humid</a:t>
                      </a:r>
                    </a:p>
                    <a:p>
                      <a:endParaRPr lang="en-US" sz="1100" dirty="0">
                        <a:latin typeface="Arial" panose="020B0604020202020204" pitchFamily="34" charset="0"/>
                        <a:cs typeface="Arial" panose="020B0604020202020204" pitchFamily="34" charset="0"/>
                      </a:endParaRPr>
                    </a:p>
                  </a:txBody>
                  <a:tcPr>
                    <a:noFill/>
                  </a:tcPr>
                </a:tc>
                <a:tc>
                  <a:txBody>
                    <a:bodyPr/>
                    <a:lstStyle/>
                    <a:p>
                      <a:r>
                        <a:rPr lang="en-US" sz="1100" b="0" i="0" kern="1200" dirty="0">
                          <a:solidFill>
                            <a:schemeClr val="tx1"/>
                          </a:solidFill>
                          <a:effectLst/>
                          <a:latin typeface="Arial" panose="020B0604020202020204" pitchFamily="34" charset="0"/>
                          <a:ea typeface="+mn-ea"/>
                          <a:cs typeface="Arial" panose="020B0604020202020204" pitchFamily="34" charset="0"/>
                        </a:rPr>
                        <a:t>There’s dry heat, and then there’s </a:t>
                      </a:r>
                      <a:r>
                        <a:rPr lang="en-US" sz="1100" b="0" i="1" kern="1200" dirty="0">
                          <a:solidFill>
                            <a:schemeClr val="tx1"/>
                          </a:solidFill>
                          <a:effectLst/>
                          <a:latin typeface="Arial" panose="020B0604020202020204" pitchFamily="34" charset="0"/>
                          <a:ea typeface="+mn-ea"/>
                          <a:cs typeface="Arial" panose="020B0604020202020204" pitchFamily="34" charset="0"/>
                        </a:rPr>
                        <a:t>humid</a:t>
                      </a:r>
                      <a:r>
                        <a:rPr lang="en-US" sz="1100" b="0" i="0" kern="1200" dirty="0">
                          <a:solidFill>
                            <a:schemeClr val="tx1"/>
                          </a:solidFill>
                          <a:effectLst/>
                          <a:latin typeface="Arial" panose="020B0604020202020204" pitchFamily="34" charset="0"/>
                          <a:ea typeface="+mn-ea"/>
                          <a:cs typeface="Arial" panose="020B0604020202020204" pitchFamily="34" charset="0"/>
                        </a:rPr>
                        <a:t> heat. When the air is very </a:t>
                      </a:r>
                      <a:r>
                        <a:rPr lang="en-US" sz="1100" b="0" i="1" kern="1200" dirty="0">
                          <a:solidFill>
                            <a:schemeClr val="tx1"/>
                          </a:solidFill>
                          <a:effectLst/>
                          <a:latin typeface="Arial" panose="020B0604020202020204" pitchFamily="34" charset="0"/>
                          <a:ea typeface="+mn-ea"/>
                          <a:cs typeface="Arial" panose="020B0604020202020204" pitchFamily="34" charset="0"/>
                        </a:rPr>
                        <a:t>humid</a:t>
                      </a:r>
                      <a:r>
                        <a:rPr lang="en-US" sz="1100" b="0" i="0" kern="1200" dirty="0">
                          <a:solidFill>
                            <a:schemeClr val="tx1"/>
                          </a:solidFill>
                          <a:effectLst/>
                          <a:latin typeface="Arial" panose="020B0604020202020204" pitchFamily="34" charset="0"/>
                          <a:ea typeface="+mn-ea"/>
                          <a:cs typeface="Arial" panose="020B0604020202020204" pitchFamily="34" charset="0"/>
                        </a:rPr>
                        <a:t>, that means there is a lot of water in the air.</a:t>
                      </a:r>
                    </a:p>
                  </a:txBody>
                  <a:tcPr>
                    <a:noFill/>
                  </a:tcPr>
                </a:tc>
                <a:extLst>
                  <a:ext uri="{0D108BD9-81ED-4DB2-BD59-A6C34878D82A}">
                    <a16:rowId xmlns:a16="http://schemas.microsoft.com/office/drawing/2014/main" val="3458305346"/>
                  </a:ext>
                </a:extLst>
              </a:tr>
            </a:tbl>
          </a:graphicData>
        </a:graphic>
      </p:graphicFrame>
      <p:graphicFrame>
        <p:nvGraphicFramePr>
          <p:cNvPr id="11" name="Table 11">
            <a:extLst>
              <a:ext uri="{FF2B5EF4-FFF2-40B4-BE49-F238E27FC236}">
                <a16:creationId xmlns:a16="http://schemas.microsoft.com/office/drawing/2014/main" id="{68645063-0C57-60FC-62D9-059C7D1F29F3}"/>
              </a:ext>
            </a:extLst>
          </p:cNvPr>
          <p:cNvGraphicFramePr>
            <a:graphicFrameLocks noGrp="1"/>
          </p:cNvGraphicFramePr>
          <p:nvPr>
            <p:extLst>
              <p:ext uri="{D42A27DB-BD31-4B8C-83A1-F6EECF244321}">
                <p14:modId xmlns:p14="http://schemas.microsoft.com/office/powerpoint/2010/main" val="3442840672"/>
              </p:ext>
            </p:extLst>
          </p:nvPr>
        </p:nvGraphicFramePr>
        <p:xfrm>
          <a:off x="275707" y="7709233"/>
          <a:ext cx="6306576" cy="1264920"/>
        </p:xfrm>
        <a:graphic>
          <a:graphicData uri="http://schemas.openxmlformats.org/drawingml/2006/table">
            <a:tbl>
              <a:tblPr firstRow="1" bandRow="1">
                <a:tableStyleId>{8799B23B-EC83-4686-B30A-512413B5E67A}</a:tableStyleId>
              </a:tblPr>
              <a:tblGrid>
                <a:gridCol w="2102192">
                  <a:extLst>
                    <a:ext uri="{9D8B030D-6E8A-4147-A177-3AD203B41FA5}">
                      <a16:colId xmlns:a16="http://schemas.microsoft.com/office/drawing/2014/main" val="3205494148"/>
                    </a:ext>
                  </a:extLst>
                </a:gridCol>
                <a:gridCol w="2102192">
                  <a:extLst>
                    <a:ext uri="{9D8B030D-6E8A-4147-A177-3AD203B41FA5}">
                      <a16:colId xmlns:a16="http://schemas.microsoft.com/office/drawing/2014/main" val="2408219170"/>
                    </a:ext>
                  </a:extLst>
                </a:gridCol>
                <a:gridCol w="2102192">
                  <a:extLst>
                    <a:ext uri="{9D8B030D-6E8A-4147-A177-3AD203B41FA5}">
                      <a16:colId xmlns:a16="http://schemas.microsoft.com/office/drawing/2014/main" val="4016669832"/>
                    </a:ext>
                  </a:extLst>
                </a:gridCol>
              </a:tblGrid>
              <a:tr h="810058">
                <a:tc>
                  <a:txBody>
                    <a:bodyPr/>
                    <a:lstStyle/>
                    <a:p>
                      <a:pPr algn="ctr"/>
                      <a:r>
                        <a:rPr lang="en-US" sz="1100" b="0" dirty="0">
                          <a:latin typeface="Arial" panose="020B0604020202020204" pitchFamily="34" charset="0"/>
                          <a:cs typeface="Arial" panose="020B0604020202020204" pitchFamily="34" charset="0"/>
                        </a:rPr>
                        <a:t>Suzanne </a:t>
                      </a:r>
                      <a:r>
                        <a:rPr lang="en-US" sz="1100" b="0" dirty="0" err="1">
                          <a:latin typeface="Arial" panose="020B0604020202020204" pitchFamily="34" charset="0"/>
                          <a:cs typeface="Arial" panose="020B0604020202020204" pitchFamily="34" charset="0"/>
                        </a:rPr>
                        <a:t>Klauke</a:t>
                      </a:r>
                      <a:endParaRPr lang="en-US" sz="1100" b="0" dirty="0">
                        <a:latin typeface="Arial" panose="020B0604020202020204" pitchFamily="34" charset="0"/>
                        <a:cs typeface="Arial" panose="020B0604020202020204" pitchFamily="34" charset="0"/>
                      </a:endParaRPr>
                    </a:p>
                    <a:p>
                      <a:pPr algn="ctr"/>
                      <a:r>
                        <a:rPr lang="en-US" sz="1100" b="0" dirty="0">
                          <a:latin typeface="Arial" panose="020B0604020202020204" pitchFamily="34" charset="0"/>
                          <a:cs typeface="Arial" panose="020B0604020202020204" pitchFamily="34" charset="0"/>
                        </a:rPr>
                        <a:t>Phone: 224-765-2410 </a:t>
                      </a:r>
                    </a:p>
                    <a:p>
                      <a:pPr algn="ctr"/>
                      <a:r>
                        <a:rPr lang="en-US" sz="1100" b="0" dirty="0">
                          <a:latin typeface="Arial" panose="020B0604020202020204" pitchFamily="34" charset="0"/>
                          <a:cs typeface="Arial" panose="020B0604020202020204" pitchFamily="34" charset="0"/>
                        </a:rPr>
                        <a:t> Email: sklauke@dist113.org</a:t>
                      </a:r>
                    </a:p>
                    <a:p>
                      <a:endParaRPr lang="en-US" sz="1100" dirty="0">
                        <a:latin typeface="Arial" panose="020B0604020202020204" pitchFamily="34" charset="0"/>
                        <a:cs typeface="Arial" panose="020B0604020202020204" pitchFamily="34" charset="0"/>
                      </a:endParaRPr>
                    </a:p>
                  </a:txBody>
                  <a:tcPr/>
                </a:tc>
                <a:tc>
                  <a:txBody>
                    <a:bodyPr/>
                    <a:lstStyle/>
                    <a:p>
                      <a:pPr algn="ctr"/>
                      <a:r>
                        <a:rPr lang="en-US" sz="1100" b="0" dirty="0">
                          <a:latin typeface="Arial" panose="020B0604020202020204" pitchFamily="34" charset="0"/>
                          <a:cs typeface="Arial" panose="020B0604020202020204" pitchFamily="34" charset="0"/>
                        </a:rPr>
                        <a:t>Bruna Pasquesi</a:t>
                      </a:r>
                    </a:p>
                    <a:p>
                      <a:pPr algn="ctr"/>
                      <a:r>
                        <a:rPr lang="en-US" sz="1100" b="0" dirty="0">
                          <a:latin typeface="Arial" panose="020B0604020202020204" pitchFamily="34" charset="0"/>
                          <a:cs typeface="Arial" panose="020B0604020202020204" pitchFamily="34" charset="0"/>
                        </a:rPr>
                        <a:t>(English/Italian)</a:t>
                      </a:r>
                    </a:p>
                    <a:p>
                      <a:pPr algn="ctr"/>
                      <a:r>
                        <a:rPr lang="en-US" sz="1100" b="0" dirty="0">
                          <a:latin typeface="Arial" panose="020B0604020202020204" pitchFamily="34" charset="0"/>
                          <a:cs typeface="Arial" panose="020B0604020202020204" pitchFamily="34" charset="0"/>
                        </a:rPr>
                        <a:t>Phone:847-212-8638</a:t>
                      </a:r>
                    </a:p>
                    <a:p>
                      <a:pPr algn="ctr"/>
                      <a:r>
                        <a:rPr lang="en-US" sz="1100" b="0" dirty="0">
                          <a:latin typeface="Arial" panose="020B0604020202020204" pitchFamily="34" charset="0"/>
                          <a:cs typeface="Arial" panose="020B0604020202020204" pitchFamily="34" charset="0"/>
                        </a:rPr>
                        <a:t>Email: bpasquesi@dist113.org</a:t>
                      </a:r>
                    </a:p>
                    <a:p>
                      <a:endParaRPr lang="en-US" sz="1100" dirty="0">
                        <a:latin typeface="Arial" panose="020B0604020202020204" pitchFamily="34" charset="0"/>
                        <a:cs typeface="Arial" panose="020B0604020202020204" pitchFamily="34" charset="0"/>
                      </a:endParaRPr>
                    </a:p>
                  </a:txBody>
                  <a:tcPr/>
                </a:tc>
                <a:tc>
                  <a:txBody>
                    <a:bodyPr/>
                    <a:lstStyle/>
                    <a:p>
                      <a:pPr algn="ctr"/>
                      <a:r>
                        <a:rPr lang="en-US" sz="1100" b="0" dirty="0">
                          <a:latin typeface="Arial" panose="020B0604020202020204" pitchFamily="34" charset="0"/>
                          <a:cs typeface="Arial" panose="020B0604020202020204" pitchFamily="34" charset="0"/>
                        </a:rPr>
                        <a:t>  Veronica </a:t>
                      </a:r>
                      <a:r>
                        <a:rPr lang="en-US" sz="1100" b="0" dirty="0" err="1">
                          <a:latin typeface="Arial" panose="020B0604020202020204" pitchFamily="34" charset="0"/>
                          <a:cs typeface="Arial" panose="020B0604020202020204" pitchFamily="34" charset="0"/>
                        </a:rPr>
                        <a:t>Albarran</a:t>
                      </a:r>
                      <a:r>
                        <a:rPr lang="en-US" sz="1100" b="0" dirty="0">
                          <a:latin typeface="Arial" panose="020B0604020202020204" pitchFamily="34" charset="0"/>
                          <a:cs typeface="Arial" panose="020B0604020202020204" pitchFamily="34" charset="0"/>
                        </a:rPr>
                        <a:t> (English/Spanish)</a:t>
                      </a:r>
                    </a:p>
                    <a:p>
                      <a:pPr algn="ctr"/>
                      <a:r>
                        <a:rPr lang="en-US" sz="1100" b="0" dirty="0">
                          <a:latin typeface="Arial" panose="020B0604020202020204" pitchFamily="34" charset="0"/>
                          <a:cs typeface="Arial" panose="020B0604020202020204" pitchFamily="34" charset="0"/>
                        </a:rPr>
                        <a:t>Assessment Specialist</a:t>
                      </a:r>
                    </a:p>
                    <a:p>
                      <a:pPr algn="ctr"/>
                      <a:r>
                        <a:rPr lang="en-US" sz="1100" b="0" dirty="0">
                          <a:latin typeface="Arial" panose="020B0604020202020204" pitchFamily="34" charset="0"/>
                          <a:cs typeface="Arial" panose="020B0604020202020204" pitchFamily="34" charset="0"/>
                        </a:rPr>
                        <a:t> &amp; Student Support </a:t>
                      </a:r>
                    </a:p>
                    <a:p>
                      <a:pPr algn="ctr"/>
                      <a:r>
                        <a:rPr lang="en-US" sz="1100" b="0" dirty="0">
                          <a:latin typeface="Arial" panose="020B0604020202020204" pitchFamily="34" charset="0"/>
                          <a:cs typeface="Arial" panose="020B0604020202020204" pitchFamily="34" charset="0"/>
                        </a:rPr>
                        <a:t>Phone: 224-480-7853</a:t>
                      </a:r>
                    </a:p>
                    <a:p>
                      <a:pPr algn="ctr"/>
                      <a:r>
                        <a:rPr lang="en-US" sz="1100" b="0" dirty="0">
                          <a:latin typeface="Arial" panose="020B0604020202020204" pitchFamily="34" charset="0"/>
                          <a:cs typeface="Arial" panose="020B0604020202020204" pitchFamily="34" charset="0"/>
                        </a:rPr>
                        <a:t>Email: valbarran@dist113.org</a:t>
                      </a:r>
                    </a:p>
                    <a:p>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7398735"/>
                  </a:ext>
                </a:extLst>
              </a:tr>
            </a:tbl>
          </a:graphicData>
        </a:graphic>
      </p:graphicFrame>
      <p:sp>
        <p:nvSpPr>
          <p:cNvPr id="13" name="TextBox 12">
            <a:extLst>
              <a:ext uri="{FF2B5EF4-FFF2-40B4-BE49-F238E27FC236}">
                <a16:creationId xmlns:a16="http://schemas.microsoft.com/office/drawing/2014/main" id="{87A84A49-23C2-3F47-EA75-194ABBB839F2}"/>
              </a:ext>
            </a:extLst>
          </p:cNvPr>
          <p:cNvSpPr txBox="1"/>
          <p:nvPr/>
        </p:nvSpPr>
        <p:spPr>
          <a:xfrm>
            <a:off x="275707" y="7218338"/>
            <a:ext cx="6306576" cy="461665"/>
          </a:xfrm>
          <a:prstGeom prst="rect">
            <a:avLst/>
          </a:prstGeom>
          <a:solidFill>
            <a:schemeClr val="bg2"/>
          </a:solidFill>
        </p:spPr>
        <p:txBody>
          <a:bodyPr wrap="square">
            <a:spAutoFit/>
          </a:bodyPr>
          <a:lstStyle/>
          <a:p>
            <a:pPr algn="ctr"/>
            <a:r>
              <a:rPr lang="en-US" sz="1200" b="1" dirty="0">
                <a:latin typeface="Arial" panose="020B0604020202020204" pitchFamily="34" charset="0"/>
                <a:cs typeface="Arial" panose="020B0604020202020204" pitchFamily="34" charset="0"/>
              </a:rPr>
              <a:t>*** For more information or if you have any questions, please contact one of the</a:t>
            </a:r>
          </a:p>
          <a:p>
            <a:pPr algn="ctr"/>
            <a:r>
              <a:rPr lang="en-US" sz="1200" b="1" dirty="0">
                <a:latin typeface="Arial" panose="020B0604020202020204" pitchFamily="34" charset="0"/>
                <a:cs typeface="Arial" panose="020B0604020202020204" pitchFamily="34" charset="0"/>
              </a:rPr>
              <a:t> District 113 Adult Guidance/Transition Coordinators ***</a:t>
            </a:r>
          </a:p>
        </p:txBody>
      </p:sp>
    </p:spTree>
    <p:extLst>
      <p:ext uri="{BB962C8B-B14F-4D97-AF65-F5344CB8AC3E}">
        <p14:creationId xmlns:p14="http://schemas.microsoft.com/office/powerpoint/2010/main" val="2528425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5574</TotalTime>
  <Words>1145</Words>
  <Application>Microsoft Office PowerPoint</Application>
  <PresentationFormat>Letter Paper (8.5x11 in)</PresentationFormat>
  <Paragraphs>91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Aharoni</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Brunetta Pasquesi</dc:creator>
  <cp:lastModifiedBy>Mitkova, Reni</cp:lastModifiedBy>
  <cp:revision>492</cp:revision>
  <cp:lastPrinted>2023-03-30T18:40:53Z</cp:lastPrinted>
  <dcterms:created xsi:type="dcterms:W3CDTF">2020-10-11T15:40:30Z</dcterms:created>
  <dcterms:modified xsi:type="dcterms:W3CDTF">2023-04-05T15:56:18Z</dcterms:modified>
</cp:coreProperties>
</file>